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6" r:id="rId3"/>
    <p:sldId id="259" r:id="rId4"/>
    <p:sldId id="260" r:id="rId5"/>
    <p:sldId id="261" r:id="rId6"/>
    <p:sldId id="258" r:id="rId7"/>
    <p:sldId id="257" r:id="rId8"/>
    <p:sldId id="264" r:id="rId9"/>
    <p:sldId id="263" r:id="rId10"/>
    <p:sldId id="265" r:id="rId11"/>
    <p:sldId id="262" r:id="rId12"/>
    <p:sldId id="266" r:id="rId13"/>
    <p:sldId id="267" r:id="rId14"/>
    <p:sldId id="269" r:id="rId15"/>
    <p:sldId id="270" r:id="rId16"/>
    <p:sldId id="271" r:id="rId17"/>
    <p:sldId id="272" r:id="rId18"/>
    <p:sldId id="268" r:id="rId19"/>
    <p:sldId id="273"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430" y="7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5D7118-11A4-4C89-A66D-083FA5CD81AA}"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31404255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5D7118-11A4-4C89-A66D-083FA5CD81AA}"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18199452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5D7118-11A4-4C89-A66D-083FA5CD81AA}"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7481220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5D7118-11A4-4C89-A66D-083FA5CD81AA}"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4999475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D7118-11A4-4C89-A66D-083FA5CD81AA}"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266849185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5D7118-11A4-4C89-A66D-083FA5CD81AA}"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2198042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5D7118-11A4-4C89-A66D-083FA5CD81AA}" type="datetimeFigureOut">
              <a:rPr lang="en-US" smtClean="0"/>
              <a:t>5/29/2021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40590258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5D7118-11A4-4C89-A66D-083FA5CD81AA}" type="datetimeFigureOut">
              <a:rPr lang="en-US" smtClean="0"/>
              <a:t>5/29/2021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241349051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D7118-11A4-4C89-A66D-083FA5CD81AA}" type="datetimeFigureOut">
              <a:rPr lang="en-US" smtClean="0"/>
              <a:t>5/29/2021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427473322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5D7118-11A4-4C89-A66D-083FA5CD81AA}"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7746796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5D7118-11A4-4C89-A66D-083FA5CD81AA}"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26C9F-9583-46F6-B5D7-CF89F0B9B3AF}" type="slidenum">
              <a:rPr lang="en-US" smtClean="0"/>
              <a:t>‹#›</a:t>
            </a:fld>
            <a:endParaRPr lang="en-US"/>
          </a:p>
        </p:txBody>
      </p:sp>
    </p:spTree>
    <p:extLst>
      <p:ext uri="{BB962C8B-B14F-4D97-AF65-F5344CB8AC3E}">
        <p14:creationId xmlns:p14="http://schemas.microsoft.com/office/powerpoint/2010/main" val="194110086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D7118-11A4-4C89-A66D-083FA5CD81AA}" type="datetimeFigureOut">
              <a:rPr lang="en-US" smtClean="0"/>
              <a:t>5/29/2021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26C9F-9583-46F6-B5D7-CF89F0B9B3AF}" type="slidenum">
              <a:rPr lang="en-US" smtClean="0"/>
              <a:t>‹#›</a:t>
            </a:fld>
            <a:endParaRPr lang="en-US"/>
          </a:p>
        </p:txBody>
      </p:sp>
    </p:spTree>
    <p:extLst>
      <p:ext uri="{BB962C8B-B14F-4D97-AF65-F5344CB8AC3E}">
        <p14:creationId xmlns:p14="http://schemas.microsoft.com/office/powerpoint/2010/main" val="1975253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webp"/><Relationship Id="rId5" Type="http://schemas.openxmlformats.org/officeDocument/2006/relationships/image" Target="../media/image35.jp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41CED-B07E-405E-855E-B7A9DC4F28DC}"/>
              </a:ext>
            </a:extLst>
          </p:cNvPr>
          <p:cNvSpPr txBox="1"/>
          <p:nvPr/>
        </p:nvSpPr>
        <p:spPr>
          <a:xfrm>
            <a:off x="955991" y="345890"/>
            <a:ext cx="7585710" cy="2185214"/>
          </a:xfrm>
          <a:prstGeom prst="rect">
            <a:avLst/>
          </a:prstGeom>
          <a:noFill/>
        </p:spPr>
        <p:txBody>
          <a:bodyPr wrap="square" rtlCol="0">
            <a:spAutoFit/>
          </a:bodyPr>
          <a:lstStyle/>
          <a:p>
            <a:pPr algn="ctr"/>
            <a:r>
              <a:rPr lang="en-US" sz="4400" dirty="0">
                <a:latin typeface="Aharoni" panose="02010803020104030203" pitchFamily="2" charset="-79"/>
                <a:cs typeface="Aharoni" panose="02010803020104030203" pitchFamily="2" charset="-79"/>
              </a:rPr>
              <a:t>Strategy and Tactics for the</a:t>
            </a:r>
          </a:p>
          <a:p>
            <a:pPr algn="ctr"/>
            <a:r>
              <a:rPr lang="en-US" sz="4400" dirty="0">
                <a:latin typeface="Aharoni" panose="02010803020104030203" pitchFamily="2" charset="-79"/>
                <a:cs typeface="Aharoni" panose="02010803020104030203" pitchFamily="2" charset="-79"/>
              </a:rPr>
              <a:t>Anti-Capitalist Struggle</a:t>
            </a:r>
          </a:p>
          <a:p>
            <a:pPr algn="ctr"/>
            <a:r>
              <a:rPr lang="en-US" sz="2400" dirty="0">
                <a:latin typeface="Aharoni" panose="02010803020104030203" pitchFamily="2" charset="-79"/>
                <a:cs typeface="Aharoni" panose="02010803020104030203" pitchFamily="2" charset="-79"/>
              </a:rPr>
              <a:t>Southern Workers Assembly School</a:t>
            </a:r>
          </a:p>
          <a:p>
            <a:pPr algn="ctr"/>
            <a:r>
              <a:rPr lang="en-US" sz="2400" dirty="0">
                <a:latin typeface="Aharoni" panose="02010803020104030203" pitchFamily="2" charset="-79"/>
                <a:cs typeface="Aharoni" panose="02010803020104030203" pitchFamily="2" charset="-79"/>
              </a:rPr>
              <a:t>June 6, 2021</a:t>
            </a:r>
          </a:p>
        </p:txBody>
      </p:sp>
      <p:pic>
        <p:nvPicPr>
          <p:cNvPr id="6" name="Picture 5" descr="Text&#10;&#10;Description automatically generated with low confidence">
            <a:extLst>
              <a:ext uri="{FF2B5EF4-FFF2-40B4-BE49-F238E27FC236}">
                <a16:creationId xmlns:a16="http://schemas.microsoft.com/office/drawing/2014/main" id="{B63D4E2E-CE1D-4F71-8007-2BCA30EE8820}"/>
              </a:ext>
            </a:extLst>
          </p:cNvPr>
          <p:cNvPicPr>
            <a:picLocks noChangeAspect="1"/>
          </p:cNvPicPr>
          <p:nvPr/>
        </p:nvPicPr>
        <p:blipFill rotWithShape="1">
          <a:blip r:embed="rId2">
            <a:extLst>
              <a:ext uri="{28A0092B-C50C-407E-A947-70E740481C1C}">
                <a14:useLocalDpi xmlns:a14="http://schemas.microsoft.com/office/drawing/2010/main" val="0"/>
              </a:ext>
            </a:extLst>
          </a:blip>
          <a:srcRect t="3979" b="4175"/>
          <a:stretch/>
        </p:blipFill>
        <p:spPr>
          <a:xfrm>
            <a:off x="310430" y="2689725"/>
            <a:ext cx="8523139" cy="3895260"/>
          </a:xfrm>
          <a:prstGeom prst="rect">
            <a:avLst/>
          </a:prstGeom>
          <a:ln>
            <a:solidFill>
              <a:schemeClr val="tx1"/>
            </a:solidFill>
          </a:ln>
        </p:spPr>
      </p:pic>
    </p:spTree>
    <p:extLst>
      <p:ext uri="{BB962C8B-B14F-4D97-AF65-F5344CB8AC3E}">
        <p14:creationId xmlns:p14="http://schemas.microsoft.com/office/powerpoint/2010/main" val="415852553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C2BEE2-7EFF-4D0E-9926-F059F0E95136}"/>
              </a:ext>
            </a:extLst>
          </p:cNvPr>
          <p:cNvSpPr txBox="1"/>
          <p:nvPr/>
        </p:nvSpPr>
        <p:spPr>
          <a:xfrm>
            <a:off x="973899" y="162562"/>
            <a:ext cx="7196201" cy="784830"/>
          </a:xfrm>
          <a:prstGeom prst="rect">
            <a:avLst/>
          </a:prstGeom>
          <a:noFill/>
        </p:spPr>
        <p:txBody>
          <a:bodyPr wrap="none" rtlCol="0">
            <a:spAutoFit/>
          </a:bodyPr>
          <a:lstStyle/>
          <a:p>
            <a:r>
              <a:rPr lang="en-US" sz="4500" b="1" dirty="0">
                <a:solidFill>
                  <a:srgbClr val="FF0000"/>
                </a:solidFill>
                <a:latin typeface="Aharoni" panose="02010803020104030203" pitchFamily="2" charset="-79"/>
                <a:cs typeface="Aharoni" panose="02010803020104030203" pitchFamily="2" charset="-79"/>
              </a:rPr>
              <a:t>Toward a Strategic Vision</a:t>
            </a:r>
          </a:p>
        </p:txBody>
      </p:sp>
      <p:sp>
        <p:nvSpPr>
          <p:cNvPr id="3" name="TextBox 2">
            <a:extLst>
              <a:ext uri="{FF2B5EF4-FFF2-40B4-BE49-F238E27FC236}">
                <a16:creationId xmlns:a16="http://schemas.microsoft.com/office/drawing/2014/main" id="{5DD24334-5382-459E-9D74-D26E8ADFC7D4}"/>
              </a:ext>
            </a:extLst>
          </p:cNvPr>
          <p:cNvSpPr txBox="1"/>
          <p:nvPr/>
        </p:nvSpPr>
        <p:spPr>
          <a:xfrm>
            <a:off x="3871403" y="1036924"/>
            <a:ext cx="5272597" cy="4616648"/>
          </a:xfrm>
          <a:prstGeom prst="rect">
            <a:avLst/>
          </a:prstGeom>
          <a:noFill/>
        </p:spPr>
        <p:txBody>
          <a:bodyPr wrap="none" rtlCol="0">
            <a:spAutoFit/>
          </a:bodyPr>
          <a:lstStyle/>
          <a:p>
            <a:r>
              <a:rPr lang="en-US" sz="2100" b="1" dirty="0">
                <a:solidFill>
                  <a:srgbClr val="FF0000"/>
                </a:solidFill>
                <a:latin typeface="Aharoni" panose="02010803020104030203" pitchFamily="2" charset="-79"/>
                <a:cs typeface="Aharoni" panose="02010803020104030203" pitchFamily="2" charset="-79"/>
              </a:rPr>
              <a:t>Property: </a:t>
            </a:r>
            <a:br>
              <a:rPr lang="en-US" sz="2100" b="1" dirty="0">
                <a:latin typeface="Aharoni" panose="02010803020104030203" pitchFamily="2" charset="-79"/>
                <a:cs typeface="Aharoni" panose="02010803020104030203" pitchFamily="2" charset="-79"/>
              </a:rPr>
            </a:br>
            <a:r>
              <a:rPr lang="en-US" sz="2100" b="1" dirty="0">
                <a:latin typeface="Aharoni" panose="02010803020104030203" pitchFamily="2" charset="-79"/>
                <a:cs typeface="Aharoni" panose="02010803020104030203" pitchFamily="2" charset="-79"/>
              </a:rPr>
              <a:t>   from capitalist to </a:t>
            </a:r>
            <a:r>
              <a:rPr lang="en-US" sz="2100" b="1" u="sng" dirty="0">
                <a:latin typeface="Aharoni" panose="02010803020104030203" pitchFamily="2" charset="-79"/>
                <a:cs typeface="Aharoni" panose="02010803020104030203" pitchFamily="2" charset="-79"/>
              </a:rPr>
              <a:t>worker controlled</a:t>
            </a:r>
          </a:p>
          <a:p>
            <a:endParaRPr lang="en-US" sz="2100" b="1" dirty="0">
              <a:latin typeface="Aharoni" panose="02010803020104030203" pitchFamily="2" charset="-79"/>
              <a:cs typeface="Aharoni" panose="02010803020104030203" pitchFamily="2" charset="-79"/>
            </a:endParaRPr>
          </a:p>
          <a:p>
            <a:r>
              <a:rPr lang="en-US" sz="2100" b="1" dirty="0">
                <a:solidFill>
                  <a:srgbClr val="FF0000"/>
                </a:solidFill>
                <a:latin typeface="Aharoni" panose="02010803020104030203" pitchFamily="2" charset="-79"/>
                <a:cs typeface="Aharoni" panose="02010803020104030203" pitchFamily="2" charset="-79"/>
              </a:rPr>
              <a:t>Labor: </a:t>
            </a:r>
            <a:br>
              <a:rPr lang="en-US" sz="2100" b="1" dirty="0">
                <a:latin typeface="Aharoni" panose="02010803020104030203" pitchFamily="2" charset="-79"/>
                <a:cs typeface="Aharoni" panose="02010803020104030203" pitchFamily="2" charset="-79"/>
              </a:rPr>
            </a:br>
            <a:r>
              <a:rPr lang="en-US" sz="2100" b="1" dirty="0">
                <a:latin typeface="Aharoni" panose="02010803020104030203" pitchFamily="2" charset="-79"/>
                <a:cs typeface="Aharoni" panose="02010803020104030203" pitchFamily="2" charset="-79"/>
              </a:rPr>
              <a:t>   from unorganized to </a:t>
            </a:r>
            <a:r>
              <a:rPr lang="en-US" sz="2100" b="1" u="sng" dirty="0">
                <a:latin typeface="Aharoni" panose="02010803020104030203" pitchFamily="2" charset="-79"/>
                <a:cs typeface="Aharoni" panose="02010803020104030203" pitchFamily="2" charset="-79"/>
              </a:rPr>
              <a:t>fully unionized</a:t>
            </a:r>
          </a:p>
          <a:p>
            <a:endParaRPr lang="en-US" sz="2100" b="1" dirty="0">
              <a:latin typeface="Aharoni" panose="02010803020104030203" pitchFamily="2" charset="-79"/>
              <a:cs typeface="Aharoni" panose="02010803020104030203" pitchFamily="2" charset="-79"/>
            </a:endParaRPr>
          </a:p>
          <a:p>
            <a:r>
              <a:rPr lang="en-US" sz="2100" b="1" dirty="0">
                <a:solidFill>
                  <a:srgbClr val="FF0000"/>
                </a:solidFill>
                <a:latin typeface="Aharoni" panose="02010803020104030203" pitchFamily="2" charset="-79"/>
                <a:cs typeface="Aharoni" panose="02010803020104030203" pitchFamily="2" charset="-79"/>
              </a:rPr>
              <a:t>Government: </a:t>
            </a:r>
            <a:br>
              <a:rPr lang="en-US" sz="2100" b="1" dirty="0">
                <a:latin typeface="Aharoni" panose="02010803020104030203" pitchFamily="2" charset="-79"/>
                <a:cs typeface="Aharoni" panose="02010803020104030203" pitchFamily="2" charset="-79"/>
              </a:rPr>
            </a:br>
            <a:r>
              <a:rPr lang="en-US" sz="2100" b="1" dirty="0">
                <a:latin typeface="Aharoni" panose="02010803020104030203" pitchFamily="2" charset="-79"/>
                <a:cs typeface="Aharoni" panose="02010803020104030203" pitchFamily="2" charset="-79"/>
              </a:rPr>
              <a:t>   from plutocracy to </a:t>
            </a:r>
            <a:r>
              <a:rPr lang="en-US" sz="2100" b="1" u="sng" dirty="0">
                <a:latin typeface="Aharoni" panose="02010803020104030203" pitchFamily="2" charset="-79"/>
                <a:cs typeface="Aharoni" panose="02010803020104030203" pitchFamily="2" charset="-79"/>
              </a:rPr>
              <a:t>dual power</a:t>
            </a:r>
          </a:p>
          <a:p>
            <a:endParaRPr lang="en-US" sz="2100" b="1" dirty="0">
              <a:latin typeface="Aharoni" panose="02010803020104030203" pitchFamily="2" charset="-79"/>
              <a:cs typeface="Aharoni" panose="02010803020104030203" pitchFamily="2" charset="-79"/>
            </a:endParaRPr>
          </a:p>
          <a:p>
            <a:r>
              <a:rPr lang="en-US" sz="2100" b="1" dirty="0">
                <a:solidFill>
                  <a:srgbClr val="FF0000"/>
                </a:solidFill>
                <a:latin typeface="Aharoni" panose="02010803020104030203" pitchFamily="2" charset="-79"/>
                <a:cs typeface="Aharoni" panose="02010803020104030203" pitchFamily="2" charset="-79"/>
              </a:rPr>
              <a:t>Profit: </a:t>
            </a:r>
            <a:br>
              <a:rPr lang="en-US" sz="2100" b="1" dirty="0">
                <a:latin typeface="Aharoni" panose="02010803020104030203" pitchFamily="2" charset="-79"/>
                <a:cs typeface="Aharoni" panose="02010803020104030203" pitchFamily="2" charset="-79"/>
              </a:rPr>
            </a:br>
            <a:r>
              <a:rPr lang="en-US" sz="2100" b="1" dirty="0">
                <a:latin typeface="Aharoni" panose="02010803020104030203" pitchFamily="2" charset="-79"/>
                <a:cs typeface="Aharoni" panose="02010803020104030203" pitchFamily="2" charset="-79"/>
              </a:rPr>
              <a:t>   surplus value used for </a:t>
            </a:r>
            <a:r>
              <a:rPr lang="en-US" sz="2100" b="1" u="sng" dirty="0">
                <a:latin typeface="Aharoni" panose="02010803020104030203" pitchFamily="2" charset="-79"/>
                <a:cs typeface="Aharoni" panose="02010803020104030203" pitchFamily="2" charset="-79"/>
              </a:rPr>
              <a:t>the public good</a:t>
            </a:r>
          </a:p>
          <a:p>
            <a:endParaRPr lang="en-US" sz="2100" b="1" dirty="0">
              <a:latin typeface="Aharoni" panose="02010803020104030203" pitchFamily="2" charset="-79"/>
              <a:cs typeface="Aharoni" panose="02010803020104030203" pitchFamily="2" charset="-79"/>
            </a:endParaRPr>
          </a:p>
          <a:p>
            <a:r>
              <a:rPr lang="en-US" sz="2100" b="1" dirty="0">
                <a:solidFill>
                  <a:srgbClr val="FF0000"/>
                </a:solidFill>
                <a:latin typeface="Aharoni" panose="02010803020104030203" pitchFamily="2" charset="-79"/>
                <a:cs typeface="Aharoni" panose="02010803020104030203" pitchFamily="2" charset="-79"/>
              </a:rPr>
              <a:t>Classes:</a:t>
            </a:r>
            <a:br>
              <a:rPr lang="en-US" sz="2100" b="1" dirty="0">
                <a:latin typeface="Aharoni" panose="02010803020104030203" pitchFamily="2" charset="-79"/>
                <a:cs typeface="Aharoni" panose="02010803020104030203" pitchFamily="2" charset="-79"/>
              </a:rPr>
            </a:br>
            <a:r>
              <a:rPr lang="en-US" sz="2100" b="1" dirty="0">
                <a:latin typeface="Aharoni" panose="02010803020104030203" pitchFamily="2" charset="-79"/>
                <a:cs typeface="Aharoni" panose="02010803020104030203" pitchFamily="2" charset="-79"/>
              </a:rPr>
              <a:t>   from exploitation to </a:t>
            </a:r>
            <a:r>
              <a:rPr lang="en-US" sz="2100" b="1" u="sng" dirty="0">
                <a:latin typeface="Aharoni" panose="02010803020104030203" pitchFamily="2" charset="-79"/>
                <a:cs typeface="Aharoni" panose="02010803020104030203" pitchFamily="2" charset="-79"/>
              </a:rPr>
              <a:t>cooperation</a:t>
            </a:r>
          </a:p>
        </p:txBody>
      </p:sp>
      <p:pic>
        <p:nvPicPr>
          <p:cNvPr id="5" name="Picture 4" descr="Text&#10;&#10;Description automatically generated">
            <a:extLst>
              <a:ext uri="{FF2B5EF4-FFF2-40B4-BE49-F238E27FC236}">
                <a16:creationId xmlns:a16="http://schemas.microsoft.com/office/drawing/2014/main" id="{E218BA05-D57B-41CF-92BE-C5A9527B4E30}"/>
              </a:ext>
            </a:extLst>
          </p:cNvPr>
          <p:cNvPicPr>
            <a:picLocks noChangeAspect="1"/>
          </p:cNvPicPr>
          <p:nvPr/>
        </p:nvPicPr>
        <p:blipFill rotWithShape="1">
          <a:blip r:embed="rId2">
            <a:extLst>
              <a:ext uri="{28A0092B-C50C-407E-A947-70E740481C1C}">
                <a14:useLocalDpi xmlns:a14="http://schemas.microsoft.com/office/drawing/2010/main" val="0"/>
              </a:ext>
            </a:extLst>
          </a:blip>
          <a:srcRect b="15567"/>
          <a:stretch/>
        </p:blipFill>
        <p:spPr>
          <a:xfrm>
            <a:off x="70896" y="1682320"/>
            <a:ext cx="3689339" cy="3115017"/>
          </a:xfrm>
          <a:prstGeom prst="rect">
            <a:avLst/>
          </a:prstGeom>
          <a:ln>
            <a:solidFill>
              <a:schemeClr val="tx1"/>
            </a:solidFill>
          </a:ln>
        </p:spPr>
      </p:pic>
      <p:sp>
        <p:nvSpPr>
          <p:cNvPr id="6" name="TextBox 5">
            <a:extLst>
              <a:ext uri="{FF2B5EF4-FFF2-40B4-BE49-F238E27FC236}">
                <a16:creationId xmlns:a16="http://schemas.microsoft.com/office/drawing/2014/main" id="{11D7CA3B-7BC0-4074-B265-6239FA4B37C0}"/>
              </a:ext>
            </a:extLst>
          </p:cNvPr>
          <p:cNvSpPr txBox="1"/>
          <p:nvPr/>
        </p:nvSpPr>
        <p:spPr>
          <a:xfrm>
            <a:off x="-92900" y="5961492"/>
            <a:ext cx="9329798" cy="692497"/>
          </a:xfrm>
          <a:prstGeom prst="rect">
            <a:avLst/>
          </a:prstGeom>
          <a:noFill/>
        </p:spPr>
        <p:txBody>
          <a:bodyPr wrap="none" rtlCol="0">
            <a:spAutoFit/>
          </a:bodyPr>
          <a:lstStyle/>
          <a:p>
            <a:pPr algn="ctr"/>
            <a:r>
              <a:rPr lang="en-US" sz="3900" b="1" dirty="0">
                <a:solidFill>
                  <a:srgbClr val="FF0000"/>
                </a:solidFill>
                <a:latin typeface="Aharoni" panose="02010803020104030203" pitchFamily="2" charset="-79"/>
                <a:cs typeface="Aharoni" panose="02010803020104030203" pitchFamily="2" charset="-79"/>
              </a:rPr>
              <a:t>Our</a:t>
            </a:r>
            <a:r>
              <a:rPr lang="en-US" sz="3900" b="1" dirty="0">
                <a:latin typeface="Aharoni" panose="02010803020104030203" pitchFamily="2" charset="-79"/>
                <a:cs typeface="Aharoni" panose="02010803020104030203" pitchFamily="2" charset="-79"/>
              </a:rPr>
              <a:t> vision, in </a:t>
            </a:r>
            <a:r>
              <a:rPr lang="en-US" sz="3900" b="1" dirty="0">
                <a:solidFill>
                  <a:srgbClr val="FF0000"/>
                </a:solidFill>
                <a:latin typeface="Aharoni" panose="02010803020104030203" pitchFamily="2" charset="-79"/>
                <a:cs typeface="Aharoni" panose="02010803020104030203" pitchFamily="2" charset="-79"/>
              </a:rPr>
              <a:t>our</a:t>
            </a:r>
            <a:r>
              <a:rPr lang="en-US" sz="3900" b="1" dirty="0">
                <a:latin typeface="Aharoni" panose="02010803020104030203" pitchFamily="2" charset="-79"/>
                <a:cs typeface="Aharoni" panose="02010803020104030203" pitchFamily="2" charset="-79"/>
              </a:rPr>
              <a:t> words, for </a:t>
            </a:r>
            <a:r>
              <a:rPr lang="en-US" sz="3900" b="1" dirty="0">
                <a:solidFill>
                  <a:srgbClr val="FF0000"/>
                </a:solidFill>
                <a:latin typeface="Aharoni" panose="02010803020104030203" pitchFamily="2" charset="-79"/>
                <a:cs typeface="Aharoni" panose="02010803020104030203" pitchFamily="2" charset="-79"/>
              </a:rPr>
              <a:t>our</a:t>
            </a:r>
            <a:r>
              <a:rPr lang="en-US" sz="3900" b="1" dirty="0">
                <a:latin typeface="Aharoni" panose="02010803020104030203" pitchFamily="2" charset="-79"/>
                <a:cs typeface="Aharoni" panose="02010803020104030203" pitchFamily="2" charset="-79"/>
              </a:rPr>
              <a:t> future</a:t>
            </a:r>
          </a:p>
        </p:txBody>
      </p:sp>
    </p:spTree>
    <p:extLst>
      <p:ext uri="{BB962C8B-B14F-4D97-AF65-F5344CB8AC3E}">
        <p14:creationId xmlns:p14="http://schemas.microsoft.com/office/powerpoint/2010/main" val="23415332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ACE0C-32CC-4441-B14D-51ADF6CBCE07}"/>
              </a:ext>
            </a:extLst>
          </p:cNvPr>
          <p:cNvSpPr txBox="1"/>
          <p:nvPr/>
        </p:nvSpPr>
        <p:spPr>
          <a:xfrm>
            <a:off x="-132719" y="177938"/>
            <a:ext cx="9198352" cy="553998"/>
          </a:xfrm>
          <a:prstGeom prst="rect">
            <a:avLst/>
          </a:prstGeom>
          <a:noFill/>
        </p:spPr>
        <p:txBody>
          <a:bodyPr wrap="none" rtlCol="0">
            <a:spAutoFit/>
          </a:bodyPr>
          <a:lstStyle/>
          <a:p>
            <a:pPr algn="ctr"/>
            <a:r>
              <a:rPr lang="en-US" sz="3000" dirty="0">
                <a:solidFill>
                  <a:srgbClr val="FF0000"/>
                </a:solidFill>
                <a:latin typeface="Aharoni" panose="02010803020104030203" pitchFamily="2" charset="-79"/>
                <a:cs typeface="Aharoni" panose="02010803020104030203" pitchFamily="2" charset="-79"/>
              </a:rPr>
              <a:t>We build Workers Assemblies for workers power</a:t>
            </a:r>
          </a:p>
        </p:txBody>
      </p:sp>
      <p:pic>
        <p:nvPicPr>
          <p:cNvPr id="4" name="Picture 3" descr="A large group of people in a room&#10;&#10;Description automatically generated with low confidence">
            <a:extLst>
              <a:ext uri="{FF2B5EF4-FFF2-40B4-BE49-F238E27FC236}">
                <a16:creationId xmlns:a16="http://schemas.microsoft.com/office/drawing/2014/main" id="{624A90F0-C88E-4708-BE5A-1CA46F2AA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6" y="902107"/>
            <a:ext cx="8543925" cy="3371850"/>
          </a:xfrm>
          <a:prstGeom prst="rect">
            <a:avLst/>
          </a:prstGeom>
          <a:ln>
            <a:solidFill>
              <a:schemeClr val="tx1"/>
            </a:solidFill>
          </a:ln>
        </p:spPr>
      </p:pic>
      <p:sp>
        <p:nvSpPr>
          <p:cNvPr id="5" name="TextBox 4">
            <a:extLst>
              <a:ext uri="{FF2B5EF4-FFF2-40B4-BE49-F238E27FC236}">
                <a16:creationId xmlns:a16="http://schemas.microsoft.com/office/drawing/2014/main" id="{6249475F-0BC9-46C0-8DC2-BAE9F0420E87}"/>
              </a:ext>
            </a:extLst>
          </p:cNvPr>
          <p:cNvSpPr txBox="1"/>
          <p:nvPr/>
        </p:nvSpPr>
        <p:spPr>
          <a:xfrm>
            <a:off x="300036" y="4336089"/>
            <a:ext cx="8543926" cy="1323439"/>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The foundation of our movement is workplace organizations.  We link together such organizations in one city, then build unity with the social movements, especially the liberation movements of Blacks, Latinx, and Women</a:t>
            </a:r>
            <a:r>
              <a:rPr lang="en-US" sz="2000" dirty="0">
                <a:latin typeface="Aharoni" panose="02010803020104030203" pitchFamily="2" charset="-79"/>
                <a:cs typeface="Aharoni" panose="02010803020104030203" pitchFamily="2" charset="-79"/>
              </a:rPr>
              <a:t>.</a:t>
            </a:r>
          </a:p>
        </p:txBody>
      </p:sp>
      <p:sp>
        <p:nvSpPr>
          <p:cNvPr id="6" name="TextBox 5">
            <a:extLst>
              <a:ext uri="{FF2B5EF4-FFF2-40B4-BE49-F238E27FC236}">
                <a16:creationId xmlns:a16="http://schemas.microsoft.com/office/drawing/2014/main" id="{C3F147C4-205D-4FB7-B265-F41B25979F07}"/>
              </a:ext>
            </a:extLst>
          </p:cNvPr>
          <p:cNvSpPr txBox="1"/>
          <p:nvPr/>
        </p:nvSpPr>
        <p:spPr>
          <a:xfrm>
            <a:off x="0" y="5769092"/>
            <a:ext cx="9144000" cy="754053"/>
          </a:xfrm>
          <a:prstGeom prst="rect">
            <a:avLst/>
          </a:prstGeom>
          <a:noFill/>
        </p:spPr>
        <p:txBody>
          <a:bodyPr wrap="square" rtlCol="0">
            <a:spAutoFit/>
          </a:bodyPr>
          <a:lstStyle/>
          <a:p>
            <a:pPr algn="ctr"/>
            <a:r>
              <a:rPr lang="en-US" sz="4300" b="1" dirty="0">
                <a:solidFill>
                  <a:srgbClr val="FF0000"/>
                </a:solidFill>
                <a:latin typeface="Aharoni" panose="02010803020104030203" pitchFamily="2" charset="-79"/>
                <a:cs typeface="Aharoni" panose="02010803020104030203" pitchFamily="2" charset="-79"/>
              </a:rPr>
              <a:t>Workers Unity = Workers Power</a:t>
            </a:r>
          </a:p>
        </p:txBody>
      </p:sp>
    </p:spTree>
    <p:extLst>
      <p:ext uri="{BB962C8B-B14F-4D97-AF65-F5344CB8AC3E}">
        <p14:creationId xmlns:p14="http://schemas.microsoft.com/office/powerpoint/2010/main" val="205091848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rson&#10;&#10;Description automatically generated">
            <a:extLst>
              <a:ext uri="{FF2B5EF4-FFF2-40B4-BE49-F238E27FC236}">
                <a16:creationId xmlns:a16="http://schemas.microsoft.com/office/drawing/2014/main" id="{371B9658-0BDE-447D-9132-E6CD33FA76D7}"/>
              </a:ext>
            </a:extLst>
          </p:cNvPr>
          <p:cNvPicPr>
            <a:picLocks noChangeAspect="1"/>
          </p:cNvPicPr>
          <p:nvPr/>
        </p:nvPicPr>
        <p:blipFill rotWithShape="1">
          <a:blip r:embed="rId2">
            <a:extLst>
              <a:ext uri="{28A0092B-C50C-407E-A947-70E740481C1C}">
                <a14:useLocalDpi xmlns:a14="http://schemas.microsoft.com/office/drawing/2010/main" val="0"/>
              </a:ext>
            </a:extLst>
          </a:blip>
          <a:srcRect l="38779" t="5877" r="2315" b="31613"/>
          <a:stretch/>
        </p:blipFill>
        <p:spPr>
          <a:xfrm>
            <a:off x="4030823" y="685351"/>
            <a:ext cx="4891109" cy="2592977"/>
          </a:xfrm>
          <a:prstGeom prst="rect">
            <a:avLst/>
          </a:prstGeom>
        </p:spPr>
      </p:pic>
      <p:sp>
        <p:nvSpPr>
          <p:cNvPr id="5" name="TextBox 4">
            <a:extLst>
              <a:ext uri="{FF2B5EF4-FFF2-40B4-BE49-F238E27FC236}">
                <a16:creationId xmlns:a16="http://schemas.microsoft.com/office/drawing/2014/main" id="{7F5F69B6-A1B0-4E2C-A0B0-C4DF6F831C89}"/>
              </a:ext>
            </a:extLst>
          </p:cNvPr>
          <p:cNvSpPr txBox="1"/>
          <p:nvPr/>
        </p:nvSpPr>
        <p:spPr>
          <a:xfrm>
            <a:off x="4030823" y="3478252"/>
            <a:ext cx="5192486" cy="2862322"/>
          </a:xfrm>
          <a:prstGeom prst="rect">
            <a:avLst/>
          </a:prstGeom>
          <a:noFill/>
        </p:spPr>
        <p:txBody>
          <a:bodyPr wrap="square">
            <a:spAutoFit/>
          </a:bodyPr>
          <a:lstStyle/>
          <a:p>
            <a:r>
              <a:rPr lang="en-US" sz="3000" b="1" dirty="0">
                <a:solidFill>
                  <a:srgbClr val="FF0000"/>
                </a:solidFill>
                <a:latin typeface="Aharoni" panose="02010803020104030203" pitchFamily="2" charset="-79"/>
                <a:cs typeface="Aharoni" panose="02010803020104030203" pitchFamily="2" charset="-79"/>
              </a:rPr>
              <a:t>A leader is best when people barely know he exists, when his work is done, his aim fulfilled, they will say: we did it ourselves.—Lao Tzu</a:t>
            </a:r>
          </a:p>
        </p:txBody>
      </p:sp>
      <p:pic>
        <p:nvPicPr>
          <p:cNvPr id="7" name="Picture 6" descr="A person wearing a hat&#10;&#10;Description automatically generated with medium confidence">
            <a:extLst>
              <a:ext uri="{FF2B5EF4-FFF2-40B4-BE49-F238E27FC236}">
                <a16:creationId xmlns:a16="http://schemas.microsoft.com/office/drawing/2014/main" id="{BA0A8784-EE32-48C3-A5CF-5BC3E8E8B858}"/>
              </a:ext>
            </a:extLst>
          </p:cNvPr>
          <p:cNvPicPr>
            <a:picLocks noChangeAspect="1"/>
          </p:cNvPicPr>
          <p:nvPr/>
        </p:nvPicPr>
        <p:blipFill rotWithShape="1">
          <a:blip r:embed="rId3">
            <a:extLst>
              <a:ext uri="{28A0092B-C50C-407E-A947-70E740481C1C}">
                <a14:useLocalDpi xmlns:a14="http://schemas.microsoft.com/office/drawing/2010/main" val="0"/>
              </a:ext>
            </a:extLst>
          </a:blip>
          <a:srcRect l="38114"/>
          <a:stretch/>
        </p:blipFill>
        <p:spPr>
          <a:xfrm>
            <a:off x="141826" y="1476586"/>
            <a:ext cx="3739709" cy="4189944"/>
          </a:xfrm>
          <a:prstGeom prst="rect">
            <a:avLst/>
          </a:prstGeom>
          <a:ln>
            <a:solidFill>
              <a:schemeClr val="tx1"/>
            </a:solidFill>
          </a:ln>
        </p:spPr>
      </p:pic>
    </p:spTree>
    <p:extLst>
      <p:ext uri="{BB962C8B-B14F-4D97-AF65-F5344CB8AC3E}">
        <p14:creationId xmlns:p14="http://schemas.microsoft.com/office/powerpoint/2010/main" val="23600761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BC89B2-1E62-4749-A590-E1356B49B982}"/>
              </a:ext>
            </a:extLst>
          </p:cNvPr>
          <p:cNvSpPr txBox="1"/>
          <p:nvPr/>
        </p:nvSpPr>
        <p:spPr>
          <a:xfrm>
            <a:off x="372291" y="245162"/>
            <a:ext cx="8399418" cy="877163"/>
          </a:xfrm>
          <a:prstGeom prst="rect">
            <a:avLst/>
          </a:prstGeom>
          <a:noFill/>
        </p:spPr>
        <p:txBody>
          <a:bodyPr wrap="square" rtlCol="0">
            <a:spAutoFit/>
          </a:bodyPr>
          <a:lstStyle/>
          <a:p>
            <a:pPr algn="ctr"/>
            <a:r>
              <a:rPr lang="en-US" sz="2700" dirty="0">
                <a:solidFill>
                  <a:srgbClr val="FF0000"/>
                </a:solidFill>
                <a:latin typeface="Aharoni" panose="02010803020104030203" pitchFamily="2" charset="-79"/>
                <a:cs typeface="Aharoni" panose="02010803020104030203" pitchFamily="2" charset="-79"/>
              </a:rPr>
              <a:t>A strategic plan is composed of tactics</a:t>
            </a:r>
          </a:p>
          <a:p>
            <a:pPr algn="ctr"/>
            <a:r>
              <a:rPr lang="en-US" sz="2400" dirty="0">
                <a:latin typeface="Aharoni" panose="02010803020104030203" pitchFamily="2" charset="-79"/>
                <a:cs typeface="Aharoni" panose="02010803020104030203" pitchFamily="2" charset="-79"/>
              </a:rPr>
              <a:t>Where are we going? How are we going to get there?</a:t>
            </a:r>
          </a:p>
        </p:txBody>
      </p:sp>
      <p:sp>
        <p:nvSpPr>
          <p:cNvPr id="3" name="TextBox 2">
            <a:extLst>
              <a:ext uri="{FF2B5EF4-FFF2-40B4-BE49-F238E27FC236}">
                <a16:creationId xmlns:a16="http://schemas.microsoft.com/office/drawing/2014/main" id="{2A7A6900-8206-41A6-8938-D907E5BC8C95}"/>
              </a:ext>
            </a:extLst>
          </p:cNvPr>
          <p:cNvSpPr txBox="1"/>
          <p:nvPr/>
        </p:nvSpPr>
        <p:spPr>
          <a:xfrm flipH="1">
            <a:off x="0" y="1418653"/>
            <a:ext cx="3503881" cy="4893647"/>
          </a:xfrm>
          <a:prstGeom prst="rect">
            <a:avLst/>
          </a:prstGeom>
          <a:noFill/>
        </p:spPr>
        <p:txBody>
          <a:bodyPr wrap="square" rtlCol="0">
            <a:spAutoFit/>
          </a:bodyPr>
          <a:lstStyle/>
          <a:p>
            <a:r>
              <a:rPr lang="en-US" sz="2400" b="1" u="sng" dirty="0">
                <a:latin typeface="Aharoni" panose="02010803020104030203" pitchFamily="2" charset="-79"/>
                <a:cs typeface="Aharoni" panose="02010803020104030203" pitchFamily="2" charset="-79"/>
              </a:rPr>
              <a:t>Form a committed core</a:t>
            </a:r>
          </a:p>
          <a:p>
            <a:endParaRPr lang="en-US" sz="2400" b="1"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Key contacts in multiple workplaces</a:t>
            </a:r>
          </a:p>
          <a:p>
            <a:endParaRPr lang="en-US" sz="2400" b="1"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Organize discussions,</a:t>
            </a:r>
          </a:p>
          <a:p>
            <a:r>
              <a:rPr lang="en-US" sz="2400" b="1" dirty="0">
                <a:latin typeface="Aharoni" panose="02010803020104030203" pitchFamily="2" charset="-79"/>
                <a:cs typeface="Aharoni" panose="02010803020104030203" pitchFamily="2" charset="-79"/>
              </a:rPr>
              <a:t>identify issues</a:t>
            </a:r>
          </a:p>
          <a:p>
            <a:endParaRPr lang="en-US" sz="2400" b="1"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Organize recruitment to expand the groups</a:t>
            </a:r>
          </a:p>
          <a:p>
            <a:endParaRPr lang="en-US" sz="2400" b="1"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Study the issues and prepare to attack</a:t>
            </a:r>
          </a:p>
        </p:txBody>
      </p:sp>
      <p:sp>
        <p:nvSpPr>
          <p:cNvPr id="4" name="TextBox 3">
            <a:extLst>
              <a:ext uri="{FF2B5EF4-FFF2-40B4-BE49-F238E27FC236}">
                <a16:creationId xmlns:a16="http://schemas.microsoft.com/office/drawing/2014/main" id="{BECF4D25-53B8-4227-A32D-94B7261277B4}"/>
              </a:ext>
            </a:extLst>
          </p:cNvPr>
          <p:cNvSpPr txBox="1"/>
          <p:nvPr/>
        </p:nvSpPr>
        <p:spPr>
          <a:xfrm>
            <a:off x="3503881" y="1418653"/>
            <a:ext cx="6004584" cy="5262979"/>
          </a:xfrm>
          <a:prstGeom prst="rect">
            <a:avLst/>
          </a:prstGeom>
          <a:noFill/>
        </p:spPr>
        <p:txBody>
          <a:bodyPr wrap="square" rtlCol="0">
            <a:spAutoFit/>
          </a:bodyPr>
          <a:lstStyle/>
          <a:p>
            <a:r>
              <a:rPr lang="en-US" sz="2400" b="1" u="sng" dirty="0">
                <a:latin typeface="Aharoni" panose="02010803020104030203" pitchFamily="2" charset="-79"/>
                <a:cs typeface="Aharoni" panose="02010803020104030203" pitchFamily="2" charset="-79"/>
              </a:rPr>
              <a:t>Recruit a militant minority</a:t>
            </a:r>
          </a:p>
          <a:p>
            <a:endParaRPr lang="en-US" sz="2400" b="1" u="sng"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Set up local process for </a:t>
            </a:r>
          </a:p>
          <a:p>
            <a:r>
              <a:rPr lang="en-US" sz="2400" b="1" dirty="0">
                <a:latin typeface="Aharoni" panose="02010803020104030203" pitchFamily="2" charset="-79"/>
                <a:cs typeface="Aharoni" panose="02010803020104030203" pitchFamily="2" charset="-79"/>
              </a:rPr>
              <a:t>communication</a:t>
            </a:r>
          </a:p>
          <a:p>
            <a:endParaRPr lang="en-US" sz="2400"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Create a network of multiple workplaces and locations</a:t>
            </a:r>
          </a:p>
          <a:p>
            <a:endParaRPr lang="en-US" sz="2400" b="1"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Create slogans to concentrate political</a:t>
            </a:r>
          </a:p>
          <a:p>
            <a:r>
              <a:rPr lang="en-US" sz="2400" b="1" dirty="0">
                <a:latin typeface="Aharoni" panose="02010803020104030203" pitchFamily="2" charset="-79"/>
                <a:cs typeface="Aharoni" panose="02010803020104030203" pitchFamily="2" charset="-79"/>
              </a:rPr>
              <a:t>line, educate, agitate, and mobilize</a:t>
            </a:r>
          </a:p>
          <a:p>
            <a:endParaRPr lang="en-US" sz="2400" b="1" dirty="0">
              <a:latin typeface="Aharoni" panose="02010803020104030203" pitchFamily="2" charset="-79"/>
              <a:cs typeface="Aharoni" panose="02010803020104030203" pitchFamily="2" charset="-79"/>
            </a:endParaRPr>
          </a:p>
          <a:p>
            <a:r>
              <a:rPr lang="en-US" sz="2400" b="1" dirty="0">
                <a:latin typeface="Aharoni" panose="02010803020104030203" pitchFamily="2" charset="-79"/>
                <a:cs typeface="Aharoni" panose="02010803020104030203" pitchFamily="2" charset="-79"/>
              </a:rPr>
              <a:t>Plan campaigns of collective action</a:t>
            </a:r>
          </a:p>
          <a:p>
            <a:r>
              <a:rPr lang="en-US" sz="2400" b="1" dirty="0">
                <a:latin typeface="Aharoni" panose="02010803020104030203" pitchFamily="2" charset="-79"/>
                <a:cs typeface="Aharoni" panose="02010803020104030203" pitchFamily="2" charset="-79"/>
              </a:rPr>
              <a:t>that unite workers &amp; community</a:t>
            </a:r>
            <a:br>
              <a:rPr lang="en-US" sz="2400" b="1" dirty="0">
                <a:latin typeface="Aharoni" panose="02010803020104030203" pitchFamily="2" charset="-79"/>
                <a:cs typeface="Aharoni" panose="02010803020104030203" pitchFamily="2" charset="-79"/>
              </a:rPr>
            </a:br>
            <a:r>
              <a:rPr lang="en-US" sz="2400" b="1" dirty="0">
                <a:latin typeface="Aharoni" panose="02010803020104030203" pitchFamily="2" charset="-79"/>
                <a:cs typeface="Aharoni" panose="02010803020104030203" pitchFamily="2" charset="-79"/>
              </a:rPr>
              <a:t>activists</a:t>
            </a:r>
          </a:p>
        </p:txBody>
      </p:sp>
      <p:cxnSp>
        <p:nvCxnSpPr>
          <p:cNvPr id="6" name="Straight Connector 5">
            <a:extLst>
              <a:ext uri="{FF2B5EF4-FFF2-40B4-BE49-F238E27FC236}">
                <a16:creationId xmlns:a16="http://schemas.microsoft.com/office/drawing/2014/main" id="{41D93FF9-DF43-4DEE-8C45-DEE34E857ADB}"/>
              </a:ext>
            </a:extLst>
          </p:cNvPr>
          <p:cNvCxnSpPr>
            <a:cxnSpLocks/>
          </p:cNvCxnSpPr>
          <p:nvPr/>
        </p:nvCxnSpPr>
        <p:spPr>
          <a:xfrm>
            <a:off x="3503881" y="1539551"/>
            <a:ext cx="0" cy="49638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1646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0A2996-56A7-42AB-9421-E09A3E3B9918}"/>
              </a:ext>
            </a:extLst>
          </p:cNvPr>
          <p:cNvSpPr txBox="1"/>
          <p:nvPr/>
        </p:nvSpPr>
        <p:spPr>
          <a:xfrm>
            <a:off x="47364" y="114033"/>
            <a:ext cx="9049272" cy="615553"/>
          </a:xfrm>
          <a:prstGeom prst="rect">
            <a:avLst/>
          </a:prstGeom>
          <a:noFill/>
        </p:spPr>
        <p:txBody>
          <a:bodyPr wrap="none" rtlCol="0">
            <a:spAutoFit/>
          </a:bodyPr>
          <a:lstStyle/>
          <a:p>
            <a:r>
              <a:rPr lang="en-US" sz="3400" dirty="0">
                <a:solidFill>
                  <a:srgbClr val="FF0000"/>
                </a:solidFill>
                <a:latin typeface="Aharoni" panose="02010803020104030203" pitchFamily="2" charset="-79"/>
                <a:cs typeface="Aharoni" panose="02010803020104030203" pitchFamily="2" charset="-79"/>
              </a:rPr>
              <a:t>Slogans: What are they? How to use them?</a:t>
            </a:r>
          </a:p>
        </p:txBody>
      </p:sp>
      <p:sp>
        <p:nvSpPr>
          <p:cNvPr id="3" name="TextBox 2">
            <a:extLst>
              <a:ext uri="{FF2B5EF4-FFF2-40B4-BE49-F238E27FC236}">
                <a16:creationId xmlns:a16="http://schemas.microsoft.com/office/drawing/2014/main" id="{96EE8A81-EFB0-448F-BF80-CC097A781F9B}"/>
              </a:ext>
            </a:extLst>
          </p:cNvPr>
          <p:cNvSpPr txBox="1"/>
          <p:nvPr/>
        </p:nvSpPr>
        <p:spPr>
          <a:xfrm>
            <a:off x="0" y="3635890"/>
            <a:ext cx="4477760" cy="2677656"/>
          </a:xfrm>
          <a:prstGeom prst="rect">
            <a:avLst/>
          </a:prstGeom>
          <a:noFill/>
        </p:spPr>
        <p:txBody>
          <a:bodyPr wrap="square" rtlCol="0">
            <a:spAutoFit/>
          </a:bodyPr>
          <a:lstStyle/>
          <a:p>
            <a:r>
              <a:rPr lang="en-US" sz="2800" b="1" dirty="0">
                <a:latin typeface="Aharoni" panose="02010803020104030203" pitchFamily="2" charset="-79"/>
                <a:cs typeface="Aharoni" panose="02010803020104030203" pitchFamily="2" charset="-79"/>
              </a:rPr>
              <a:t>MEDICARE FOR ALL</a:t>
            </a:r>
            <a:br>
              <a:rPr lang="en-US" sz="2000" b="1" dirty="0">
                <a:solidFill>
                  <a:srgbClr val="FF0000"/>
                </a:solidFill>
                <a:latin typeface="Aharoni" panose="02010803020104030203" pitchFamily="2" charset="-79"/>
                <a:cs typeface="Aharoni" panose="02010803020104030203" pitchFamily="2" charset="-79"/>
              </a:rPr>
            </a:br>
            <a:r>
              <a:rPr lang="en-US" sz="2000" b="1" dirty="0">
                <a:solidFill>
                  <a:srgbClr val="FF0000"/>
                </a:solidFill>
                <a:latin typeface="Aharoni" panose="02010803020104030203" pitchFamily="2" charset="-79"/>
                <a:cs typeface="Aharoni" panose="02010803020104030203" pitchFamily="2" charset="-79"/>
              </a:rPr>
              <a:t>Same slogan used 3 ways</a:t>
            </a:r>
          </a:p>
          <a:p>
            <a:r>
              <a:rPr lang="en-US" sz="2000" b="1" u="sng" dirty="0">
                <a:latin typeface="Aharoni" panose="02010803020104030203" pitchFamily="2" charset="-79"/>
                <a:cs typeface="Aharoni" panose="02010803020104030203" pitchFamily="2" charset="-79"/>
              </a:rPr>
              <a:t>Educational</a:t>
            </a:r>
            <a:br>
              <a:rPr lang="en-US" sz="2000" b="1" dirty="0">
                <a:latin typeface="Aharoni" panose="02010803020104030203" pitchFamily="2" charset="-79"/>
                <a:cs typeface="Aharoni" panose="02010803020104030203" pitchFamily="2" charset="-79"/>
              </a:rPr>
            </a:br>
            <a:r>
              <a:rPr lang="en-US" sz="2000" b="1" dirty="0">
                <a:latin typeface="Aharoni" panose="02010803020104030203" pitchFamily="2" charset="-79"/>
                <a:cs typeface="Aharoni" panose="02010803020104030203" pitchFamily="2" charset="-79"/>
              </a:rPr>
              <a:t>Set a curriculum for study</a:t>
            </a:r>
          </a:p>
          <a:p>
            <a:r>
              <a:rPr lang="en-US" sz="2000" b="1" u="sng" dirty="0">
                <a:latin typeface="Aharoni" panose="02010803020104030203" pitchFamily="2" charset="-79"/>
                <a:cs typeface="Aharoni" panose="02010803020104030203" pitchFamily="2" charset="-79"/>
              </a:rPr>
              <a:t>Agitational</a:t>
            </a:r>
            <a:br>
              <a:rPr lang="en-US" sz="2000" b="1" dirty="0">
                <a:latin typeface="Aharoni" panose="02010803020104030203" pitchFamily="2" charset="-79"/>
                <a:cs typeface="Aharoni" panose="02010803020104030203" pitchFamily="2" charset="-79"/>
              </a:rPr>
            </a:br>
            <a:r>
              <a:rPr lang="en-US" sz="2000" b="1" dirty="0">
                <a:latin typeface="Aharoni" panose="02010803020104030203" pitchFamily="2" charset="-79"/>
                <a:cs typeface="Aharoni" panose="02010803020104030203" pitchFamily="2" charset="-79"/>
              </a:rPr>
              <a:t>Organize a consensus</a:t>
            </a:r>
          </a:p>
          <a:p>
            <a:r>
              <a:rPr lang="en-US" sz="2000" b="1" u="sng" dirty="0">
                <a:latin typeface="Aharoni" panose="02010803020104030203" pitchFamily="2" charset="-79"/>
                <a:cs typeface="Aharoni" panose="02010803020104030203" pitchFamily="2" charset="-79"/>
              </a:rPr>
              <a:t>Action</a:t>
            </a:r>
            <a:br>
              <a:rPr lang="en-US" sz="2000" b="1" dirty="0">
                <a:latin typeface="Aharoni" panose="02010803020104030203" pitchFamily="2" charset="-79"/>
                <a:cs typeface="Aharoni" panose="02010803020104030203" pitchFamily="2" charset="-79"/>
              </a:rPr>
            </a:br>
            <a:r>
              <a:rPr lang="en-US" sz="2000" b="1" dirty="0">
                <a:latin typeface="Aharoni" panose="02010803020104030203" pitchFamily="2" charset="-79"/>
                <a:cs typeface="Aharoni" panose="02010803020104030203" pitchFamily="2" charset="-79"/>
              </a:rPr>
              <a:t>Focus mass action</a:t>
            </a:r>
          </a:p>
        </p:txBody>
      </p:sp>
      <p:pic>
        <p:nvPicPr>
          <p:cNvPr id="5" name="Picture 4">
            <a:extLst>
              <a:ext uri="{FF2B5EF4-FFF2-40B4-BE49-F238E27FC236}">
                <a16:creationId xmlns:a16="http://schemas.microsoft.com/office/drawing/2014/main" id="{42010575-CC5D-465B-BC3F-D87AE42E7963}"/>
              </a:ext>
            </a:extLst>
          </p:cNvPr>
          <p:cNvPicPr>
            <a:picLocks noChangeAspect="1"/>
          </p:cNvPicPr>
          <p:nvPr/>
        </p:nvPicPr>
        <p:blipFill rotWithShape="1">
          <a:blip r:embed="rId2">
            <a:extLst>
              <a:ext uri="{28A0092B-C50C-407E-A947-70E740481C1C}">
                <a14:useLocalDpi xmlns:a14="http://schemas.microsoft.com/office/drawing/2010/main" val="0"/>
              </a:ext>
            </a:extLst>
          </a:blip>
          <a:srcRect l="7594" t="6296" r="7368" b="9472"/>
          <a:stretch/>
        </p:blipFill>
        <p:spPr>
          <a:xfrm>
            <a:off x="196877" y="909765"/>
            <a:ext cx="2797628" cy="2215098"/>
          </a:xfrm>
          <a:prstGeom prst="rect">
            <a:avLst/>
          </a:prstGeom>
          <a:ln>
            <a:solidFill>
              <a:schemeClr val="tx1"/>
            </a:solidFill>
          </a:ln>
        </p:spPr>
      </p:pic>
      <p:pic>
        <p:nvPicPr>
          <p:cNvPr id="1026" name="Picture 2" descr="As Industry Ramps Up Efforts to Kill Medicare for All, New Tool Shows 'Why  We Desperately Need, and Can Absolutely Afford, #SinglePayer' | Common  Dreams News">
            <a:extLst>
              <a:ext uri="{FF2B5EF4-FFF2-40B4-BE49-F238E27FC236}">
                <a16:creationId xmlns:a16="http://schemas.microsoft.com/office/drawing/2014/main" id="{F464ABB5-3D67-4175-8E7C-04DD43199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708" y="3621671"/>
            <a:ext cx="5414415" cy="2846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5529242-603E-42F2-892A-1F30FE5470E3}"/>
              </a:ext>
            </a:extLst>
          </p:cNvPr>
          <p:cNvPicPr>
            <a:picLocks noChangeAspect="1"/>
          </p:cNvPicPr>
          <p:nvPr/>
        </p:nvPicPr>
        <p:blipFill rotWithShape="1">
          <a:blip r:embed="rId4"/>
          <a:srcRect l="19715" t="18253" r="40143" b="6451"/>
          <a:stretch/>
        </p:blipFill>
        <p:spPr>
          <a:xfrm>
            <a:off x="7104424" y="1081208"/>
            <a:ext cx="1842698" cy="1872209"/>
          </a:xfrm>
          <a:prstGeom prst="rect">
            <a:avLst/>
          </a:prstGeom>
          <a:ln>
            <a:solidFill>
              <a:schemeClr val="tx1"/>
            </a:solidFill>
          </a:ln>
        </p:spPr>
      </p:pic>
      <p:pic>
        <p:nvPicPr>
          <p:cNvPr id="9" name="Picture 8">
            <a:extLst>
              <a:ext uri="{FF2B5EF4-FFF2-40B4-BE49-F238E27FC236}">
                <a16:creationId xmlns:a16="http://schemas.microsoft.com/office/drawing/2014/main" id="{0456E3F5-80B0-408C-A093-64B904CCA653}"/>
              </a:ext>
            </a:extLst>
          </p:cNvPr>
          <p:cNvPicPr>
            <a:picLocks noChangeAspect="1"/>
          </p:cNvPicPr>
          <p:nvPr/>
        </p:nvPicPr>
        <p:blipFill rotWithShape="1">
          <a:blip r:embed="rId5"/>
          <a:srcRect l="5142" t="29593" r="41644" b="22274"/>
          <a:stretch/>
        </p:blipFill>
        <p:spPr>
          <a:xfrm>
            <a:off x="3365758" y="1192410"/>
            <a:ext cx="3367413" cy="1649807"/>
          </a:xfrm>
          <a:prstGeom prst="rect">
            <a:avLst/>
          </a:prstGeom>
          <a:ln>
            <a:solidFill>
              <a:schemeClr val="tx1"/>
            </a:solidFill>
          </a:ln>
        </p:spPr>
      </p:pic>
    </p:spTree>
    <p:extLst>
      <p:ext uri="{BB962C8B-B14F-4D97-AF65-F5344CB8AC3E}">
        <p14:creationId xmlns:p14="http://schemas.microsoft.com/office/powerpoint/2010/main" val="18573798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11614-EE24-4823-8D29-EAEFA27AB624}"/>
              </a:ext>
            </a:extLst>
          </p:cNvPr>
          <p:cNvSpPr txBox="1"/>
          <p:nvPr/>
        </p:nvSpPr>
        <p:spPr>
          <a:xfrm>
            <a:off x="945847" y="240370"/>
            <a:ext cx="7252305" cy="1200329"/>
          </a:xfrm>
          <a:prstGeom prst="rect">
            <a:avLst/>
          </a:prstGeom>
          <a:noFill/>
        </p:spPr>
        <p:txBody>
          <a:bodyPr wrap="none" rtlCol="0">
            <a:spAutoFit/>
          </a:bodyPr>
          <a:lstStyle/>
          <a:p>
            <a:pPr algn="ctr"/>
            <a:r>
              <a:rPr lang="en-US" sz="3600" dirty="0">
                <a:solidFill>
                  <a:srgbClr val="FF0000"/>
                </a:solidFill>
                <a:latin typeface="Aharoni" panose="02010803020104030203" pitchFamily="2" charset="-79"/>
                <a:cs typeface="Aharoni" panose="02010803020104030203" pitchFamily="2" charset="-79"/>
              </a:rPr>
              <a:t>Mass Action is how we exercise </a:t>
            </a:r>
          </a:p>
          <a:p>
            <a:pPr algn="ctr"/>
            <a:r>
              <a:rPr lang="en-US" sz="3600" dirty="0">
                <a:solidFill>
                  <a:srgbClr val="FF0000"/>
                </a:solidFill>
                <a:latin typeface="Aharoni" panose="02010803020104030203" pitchFamily="2" charset="-79"/>
                <a:cs typeface="Aharoni" panose="02010803020104030203" pitchFamily="2" charset="-79"/>
              </a:rPr>
              <a:t>the power of the working class</a:t>
            </a:r>
          </a:p>
        </p:txBody>
      </p:sp>
      <p:pic>
        <p:nvPicPr>
          <p:cNvPr id="6" name="Picture 5" descr="A group of people marching&#10;&#10;Description automatically generated with low confidence">
            <a:extLst>
              <a:ext uri="{FF2B5EF4-FFF2-40B4-BE49-F238E27FC236}">
                <a16:creationId xmlns:a16="http://schemas.microsoft.com/office/drawing/2014/main" id="{61E5E85C-14C7-47C6-B981-4FF2779F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93" y="4086640"/>
            <a:ext cx="2933664" cy="1956730"/>
          </a:xfrm>
          <a:prstGeom prst="rect">
            <a:avLst/>
          </a:prstGeom>
          <a:ln>
            <a:solidFill>
              <a:schemeClr val="tx1"/>
            </a:solidFill>
          </a:ln>
        </p:spPr>
      </p:pic>
      <p:pic>
        <p:nvPicPr>
          <p:cNvPr id="8" name="Picture 7" descr="A group of people protesting&#10;&#10;Description automatically generated with medium confidence">
            <a:extLst>
              <a:ext uri="{FF2B5EF4-FFF2-40B4-BE49-F238E27FC236}">
                <a16:creationId xmlns:a16="http://schemas.microsoft.com/office/drawing/2014/main" id="{18BE2F5B-8EE1-4D49-A940-66625ADA36D1}"/>
              </a:ext>
            </a:extLst>
          </p:cNvPr>
          <p:cNvPicPr>
            <a:picLocks noChangeAspect="1"/>
          </p:cNvPicPr>
          <p:nvPr/>
        </p:nvPicPr>
        <p:blipFill rotWithShape="1">
          <a:blip r:embed="rId3">
            <a:extLst>
              <a:ext uri="{28A0092B-C50C-407E-A947-70E740481C1C}">
                <a14:useLocalDpi xmlns:a14="http://schemas.microsoft.com/office/drawing/2010/main" val="0"/>
              </a:ext>
            </a:extLst>
          </a:blip>
          <a:srcRect b="10095"/>
          <a:stretch/>
        </p:blipFill>
        <p:spPr>
          <a:xfrm>
            <a:off x="3333963" y="1756529"/>
            <a:ext cx="2916327" cy="2182241"/>
          </a:xfrm>
          <a:prstGeom prst="rect">
            <a:avLst/>
          </a:prstGeom>
          <a:ln>
            <a:solidFill>
              <a:schemeClr val="tx1"/>
            </a:solidFill>
          </a:ln>
        </p:spPr>
      </p:pic>
      <p:pic>
        <p:nvPicPr>
          <p:cNvPr id="10" name="Picture 9" descr="A picture containing text, sign, reading, group&#10;&#10;Description automatically generated">
            <a:extLst>
              <a:ext uri="{FF2B5EF4-FFF2-40B4-BE49-F238E27FC236}">
                <a16:creationId xmlns:a16="http://schemas.microsoft.com/office/drawing/2014/main" id="{4607B2B5-E098-4CF9-89E6-E7562D762F65}"/>
              </a:ext>
            </a:extLst>
          </p:cNvPr>
          <p:cNvPicPr>
            <a:picLocks noChangeAspect="1"/>
          </p:cNvPicPr>
          <p:nvPr/>
        </p:nvPicPr>
        <p:blipFill rotWithShape="1">
          <a:blip r:embed="rId4">
            <a:extLst>
              <a:ext uri="{28A0092B-C50C-407E-A947-70E740481C1C}">
                <a14:useLocalDpi xmlns:a14="http://schemas.microsoft.com/office/drawing/2010/main" val="0"/>
              </a:ext>
            </a:extLst>
          </a:blip>
          <a:srcRect r="6999"/>
          <a:stretch/>
        </p:blipFill>
        <p:spPr>
          <a:xfrm>
            <a:off x="3279903" y="4086642"/>
            <a:ext cx="3082361" cy="1956730"/>
          </a:xfrm>
          <a:prstGeom prst="rect">
            <a:avLst/>
          </a:prstGeom>
          <a:ln>
            <a:solidFill>
              <a:schemeClr val="tx1"/>
            </a:solidFill>
          </a:ln>
        </p:spPr>
      </p:pic>
      <p:pic>
        <p:nvPicPr>
          <p:cNvPr id="12" name="Picture 11" descr="A picture containing person&#10;&#10;Description automatically generated">
            <a:extLst>
              <a:ext uri="{FF2B5EF4-FFF2-40B4-BE49-F238E27FC236}">
                <a16:creationId xmlns:a16="http://schemas.microsoft.com/office/drawing/2014/main" id="{24F8BB3B-C627-4FC1-905F-0A699FBDBDD9}"/>
              </a:ext>
            </a:extLst>
          </p:cNvPr>
          <p:cNvPicPr>
            <a:picLocks noChangeAspect="1"/>
          </p:cNvPicPr>
          <p:nvPr/>
        </p:nvPicPr>
        <p:blipFill rotWithShape="1">
          <a:blip r:embed="rId5">
            <a:extLst>
              <a:ext uri="{28A0092B-C50C-407E-A947-70E740481C1C}">
                <a14:useLocalDpi xmlns:a14="http://schemas.microsoft.com/office/drawing/2010/main" val="0"/>
              </a:ext>
            </a:extLst>
          </a:blip>
          <a:srcRect l="19905" r="22190"/>
          <a:stretch/>
        </p:blipFill>
        <p:spPr>
          <a:xfrm>
            <a:off x="6524622" y="1737313"/>
            <a:ext cx="2493413" cy="4306059"/>
          </a:xfrm>
          <a:prstGeom prst="rect">
            <a:avLst/>
          </a:prstGeom>
          <a:ln>
            <a:solidFill>
              <a:schemeClr val="tx1"/>
            </a:solidFill>
          </a:ln>
        </p:spPr>
      </p:pic>
      <p:pic>
        <p:nvPicPr>
          <p:cNvPr id="14" name="Picture 13" descr="A picture containing text, person, outdoor, person&#10;&#10;Description automatically generated">
            <a:extLst>
              <a:ext uri="{FF2B5EF4-FFF2-40B4-BE49-F238E27FC236}">
                <a16:creationId xmlns:a16="http://schemas.microsoft.com/office/drawing/2014/main" id="{0809D409-2008-489F-85B6-235F15FB9B59}"/>
              </a:ext>
            </a:extLst>
          </p:cNvPr>
          <p:cNvPicPr>
            <a:picLocks noChangeAspect="1"/>
          </p:cNvPicPr>
          <p:nvPr/>
        </p:nvPicPr>
        <p:blipFill rotWithShape="1">
          <a:blip r:embed="rId6">
            <a:extLst>
              <a:ext uri="{28A0092B-C50C-407E-A947-70E740481C1C}">
                <a14:useLocalDpi xmlns:a14="http://schemas.microsoft.com/office/drawing/2010/main" val="0"/>
              </a:ext>
            </a:extLst>
          </a:blip>
          <a:srcRect t="4727" r="4540" b="4760"/>
          <a:stretch/>
        </p:blipFill>
        <p:spPr>
          <a:xfrm>
            <a:off x="134635" y="1756528"/>
            <a:ext cx="2991580" cy="2182241"/>
          </a:xfrm>
          <a:prstGeom prst="rect">
            <a:avLst/>
          </a:prstGeom>
          <a:ln>
            <a:solidFill>
              <a:schemeClr val="tx1"/>
            </a:solidFill>
          </a:ln>
        </p:spPr>
      </p:pic>
    </p:spTree>
    <p:extLst>
      <p:ext uri="{BB962C8B-B14F-4D97-AF65-F5344CB8AC3E}">
        <p14:creationId xmlns:p14="http://schemas.microsoft.com/office/powerpoint/2010/main" val="29947822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B5D5F3-5D21-48C8-85A2-AB2264487504}"/>
              </a:ext>
            </a:extLst>
          </p:cNvPr>
          <p:cNvSpPr txBox="1"/>
          <p:nvPr/>
        </p:nvSpPr>
        <p:spPr>
          <a:xfrm>
            <a:off x="975502" y="106236"/>
            <a:ext cx="7192995" cy="1138773"/>
          </a:xfrm>
          <a:prstGeom prst="rect">
            <a:avLst/>
          </a:prstGeom>
          <a:noFill/>
        </p:spPr>
        <p:txBody>
          <a:bodyPr wrap="none" rtlCol="0">
            <a:spAutoFit/>
          </a:bodyPr>
          <a:lstStyle/>
          <a:p>
            <a:pPr algn="ctr"/>
            <a:r>
              <a:rPr lang="en-US" sz="4800" dirty="0">
                <a:solidFill>
                  <a:srgbClr val="FF0000"/>
                </a:solidFill>
                <a:latin typeface="Aharoni" panose="02010803020104030203" pitchFamily="2" charset="-79"/>
                <a:cs typeface="Aharoni" panose="02010803020104030203" pitchFamily="2" charset="-79"/>
              </a:rPr>
              <a:t>Anti-Capitalism Struggle</a:t>
            </a:r>
          </a:p>
          <a:p>
            <a:pPr algn="ctr"/>
            <a:r>
              <a:rPr lang="en-US" sz="2000" dirty="0">
                <a:latin typeface="Aharoni" panose="02010803020104030203" pitchFamily="2" charset="-79"/>
                <a:cs typeface="Aharoni" panose="02010803020104030203" pitchFamily="2" charset="-79"/>
              </a:rPr>
              <a:t>Unite with the Black Liberation Movement</a:t>
            </a:r>
          </a:p>
        </p:txBody>
      </p:sp>
      <p:pic>
        <p:nvPicPr>
          <p:cNvPr id="2050" name="Picture 2" descr="Photos: NYC Healthcare Workers Joined Black Lives Matter Protests">
            <a:extLst>
              <a:ext uri="{FF2B5EF4-FFF2-40B4-BE49-F238E27FC236}">
                <a16:creationId xmlns:a16="http://schemas.microsoft.com/office/drawing/2014/main" id="{91A60F63-B7FE-4FE4-8326-4038D9BC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279" y="1396729"/>
            <a:ext cx="3167808" cy="2385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DFA22A-65B1-46A5-B38E-E178F7D389EB}"/>
              </a:ext>
            </a:extLst>
          </p:cNvPr>
          <p:cNvPicPr>
            <a:picLocks noChangeAspect="1"/>
          </p:cNvPicPr>
          <p:nvPr/>
        </p:nvPicPr>
        <p:blipFill rotWithShape="1">
          <a:blip r:embed="rId3"/>
          <a:srcRect l="42189" t="33813" r="42721" b="48648"/>
          <a:stretch/>
        </p:blipFill>
        <p:spPr>
          <a:xfrm>
            <a:off x="0" y="1421860"/>
            <a:ext cx="3788228" cy="2385030"/>
          </a:xfrm>
          <a:prstGeom prst="rect">
            <a:avLst/>
          </a:prstGeom>
          <a:ln>
            <a:solidFill>
              <a:schemeClr val="tx1"/>
            </a:solidFill>
          </a:ln>
        </p:spPr>
      </p:pic>
      <p:pic>
        <p:nvPicPr>
          <p:cNvPr id="6" name="Picture 5">
            <a:extLst>
              <a:ext uri="{FF2B5EF4-FFF2-40B4-BE49-F238E27FC236}">
                <a16:creationId xmlns:a16="http://schemas.microsoft.com/office/drawing/2014/main" id="{F7017017-FCC9-4236-A659-6BFAE76F3173}"/>
              </a:ext>
            </a:extLst>
          </p:cNvPr>
          <p:cNvPicPr>
            <a:picLocks noChangeAspect="1"/>
          </p:cNvPicPr>
          <p:nvPr/>
        </p:nvPicPr>
        <p:blipFill rotWithShape="1">
          <a:blip r:embed="rId4"/>
          <a:srcRect l="34428" t="45418" r="41357" b="36253"/>
          <a:stretch/>
        </p:blipFill>
        <p:spPr>
          <a:xfrm>
            <a:off x="3649986" y="3933479"/>
            <a:ext cx="5234457" cy="2146284"/>
          </a:xfrm>
          <a:prstGeom prst="rect">
            <a:avLst/>
          </a:prstGeom>
          <a:ln>
            <a:solidFill>
              <a:schemeClr val="tx1"/>
            </a:solidFill>
          </a:ln>
        </p:spPr>
      </p:pic>
      <p:pic>
        <p:nvPicPr>
          <p:cNvPr id="8" name="Picture 7" descr="A group of people holding a sign&#10;&#10;Description automatically generated with low confidence">
            <a:extLst>
              <a:ext uri="{FF2B5EF4-FFF2-40B4-BE49-F238E27FC236}">
                <a16:creationId xmlns:a16="http://schemas.microsoft.com/office/drawing/2014/main" id="{B9FCA5F4-2DCC-4864-B7F1-B8835BF4223B}"/>
              </a:ext>
            </a:extLst>
          </p:cNvPr>
          <p:cNvPicPr>
            <a:picLocks noChangeAspect="1"/>
          </p:cNvPicPr>
          <p:nvPr/>
        </p:nvPicPr>
        <p:blipFill rotWithShape="1">
          <a:blip r:embed="rId5">
            <a:extLst>
              <a:ext uri="{28A0092B-C50C-407E-A947-70E740481C1C}">
                <a14:useLocalDpi xmlns:a14="http://schemas.microsoft.com/office/drawing/2010/main" val="0"/>
              </a:ext>
            </a:extLst>
          </a:blip>
          <a:srcRect l="26915" t="5400" r="29565" b="3423"/>
          <a:stretch/>
        </p:blipFill>
        <p:spPr>
          <a:xfrm>
            <a:off x="7120800" y="1371598"/>
            <a:ext cx="1916043" cy="2435292"/>
          </a:xfrm>
          <a:prstGeom prst="rect">
            <a:avLst/>
          </a:prstGeom>
        </p:spPr>
      </p:pic>
      <p:pic>
        <p:nvPicPr>
          <p:cNvPr id="10" name="Picture 9">
            <a:extLst>
              <a:ext uri="{FF2B5EF4-FFF2-40B4-BE49-F238E27FC236}">
                <a16:creationId xmlns:a16="http://schemas.microsoft.com/office/drawing/2014/main" id="{1AC7A4F3-1505-485E-85B0-91719EF5C3F5}"/>
              </a:ext>
            </a:extLst>
          </p:cNvPr>
          <p:cNvPicPr>
            <a:picLocks noChangeAspect="1"/>
          </p:cNvPicPr>
          <p:nvPr/>
        </p:nvPicPr>
        <p:blipFill rotWithShape="1">
          <a:blip r:embed="rId6">
            <a:extLst>
              <a:ext uri="{28A0092B-C50C-407E-A947-70E740481C1C}">
                <a14:useLocalDpi xmlns:a14="http://schemas.microsoft.com/office/drawing/2010/main" val="0"/>
              </a:ext>
            </a:extLst>
          </a:blip>
          <a:srcRect t="6057"/>
          <a:stretch/>
        </p:blipFill>
        <p:spPr>
          <a:xfrm>
            <a:off x="107157" y="3954444"/>
            <a:ext cx="3399971" cy="2125319"/>
          </a:xfrm>
          <a:prstGeom prst="rect">
            <a:avLst/>
          </a:prstGeom>
          <a:ln>
            <a:solidFill>
              <a:schemeClr val="tx1"/>
            </a:solidFill>
          </a:ln>
        </p:spPr>
      </p:pic>
      <p:pic>
        <p:nvPicPr>
          <p:cNvPr id="12" name="Picture 11" descr="A picture containing text, clipart&#10;&#10;Description automatically generated">
            <a:extLst>
              <a:ext uri="{FF2B5EF4-FFF2-40B4-BE49-F238E27FC236}">
                <a16:creationId xmlns:a16="http://schemas.microsoft.com/office/drawing/2014/main" id="{4C781090-DDAF-4639-A6C3-275D35B21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120102" y="5017103"/>
            <a:ext cx="907199" cy="1680000"/>
          </a:xfrm>
          <a:prstGeom prst="rect">
            <a:avLst/>
          </a:prstGeom>
          <a:ln>
            <a:solidFill>
              <a:schemeClr val="tx1"/>
            </a:solidFill>
          </a:ln>
        </p:spPr>
      </p:pic>
    </p:spTree>
    <p:extLst>
      <p:ext uri="{BB962C8B-B14F-4D97-AF65-F5344CB8AC3E}">
        <p14:creationId xmlns:p14="http://schemas.microsoft.com/office/powerpoint/2010/main" val="53809102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AE98F-CA6C-40BB-8260-3A60F80EE157}"/>
              </a:ext>
            </a:extLst>
          </p:cNvPr>
          <p:cNvSpPr txBox="1"/>
          <p:nvPr/>
        </p:nvSpPr>
        <p:spPr>
          <a:xfrm>
            <a:off x="71015" y="260565"/>
            <a:ext cx="9005751" cy="1138773"/>
          </a:xfrm>
          <a:prstGeom prst="rect">
            <a:avLst/>
          </a:prstGeom>
          <a:noFill/>
        </p:spPr>
        <p:txBody>
          <a:bodyPr wrap="square">
            <a:spAutoFit/>
          </a:bodyPr>
          <a:lstStyle/>
          <a:p>
            <a:pPr algn="ctr"/>
            <a:r>
              <a:rPr lang="en-US" sz="4800" dirty="0">
                <a:solidFill>
                  <a:srgbClr val="FF0000"/>
                </a:solidFill>
                <a:latin typeface="Aharoni" panose="02010803020104030203" pitchFamily="2" charset="-79"/>
                <a:cs typeface="Aharoni" panose="02010803020104030203" pitchFamily="2" charset="-79"/>
              </a:rPr>
              <a:t>Anti-Capitalism Struggle</a:t>
            </a:r>
          </a:p>
          <a:p>
            <a:pPr algn="ctr"/>
            <a:r>
              <a:rPr lang="en-US" sz="2000" dirty="0">
                <a:latin typeface="Aharoni" panose="02010803020104030203" pitchFamily="2" charset="-79"/>
                <a:cs typeface="Aharoni" panose="02010803020104030203" pitchFamily="2" charset="-79"/>
              </a:rPr>
              <a:t>Unite with the Latinx Liberation Movement</a:t>
            </a:r>
          </a:p>
        </p:txBody>
      </p:sp>
      <p:pic>
        <p:nvPicPr>
          <p:cNvPr id="5" name="Picture 4" descr="Graphical user interface, application, logo&#10;&#10;Description automatically generated">
            <a:extLst>
              <a:ext uri="{FF2B5EF4-FFF2-40B4-BE49-F238E27FC236}">
                <a16:creationId xmlns:a16="http://schemas.microsoft.com/office/drawing/2014/main" id="{14174098-D158-4CAB-85C4-B452EF31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89" y="1767111"/>
            <a:ext cx="2095766" cy="2095766"/>
          </a:xfrm>
          <a:prstGeom prst="rect">
            <a:avLst/>
          </a:prstGeom>
        </p:spPr>
      </p:pic>
      <p:pic>
        <p:nvPicPr>
          <p:cNvPr id="3074" name="Picture 2" descr="Only 3% of People in the U.S. Identify as Latinx: Pew Research | Time">
            <a:extLst>
              <a:ext uri="{FF2B5EF4-FFF2-40B4-BE49-F238E27FC236}">
                <a16:creationId xmlns:a16="http://schemas.microsoft.com/office/drawing/2014/main" id="{C65F741A-3E9B-4CD1-AFF1-45A76B72E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1126"/>
            <a:ext cx="3080078" cy="1899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A picture containing text, outdoor, building, ground&#10;&#10;Description automatically generated">
            <a:extLst>
              <a:ext uri="{FF2B5EF4-FFF2-40B4-BE49-F238E27FC236}">
                <a16:creationId xmlns:a16="http://schemas.microsoft.com/office/drawing/2014/main" id="{492AF0A2-986F-4E78-B131-0AEF4FA3345E}"/>
              </a:ext>
            </a:extLst>
          </p:cNvPr>
          <p:cNvPicPr>
            <a:picLocks noChangeAspect="1"/>
          </p:cNvPicPr>
          <p:nvPr/>
        </p:nvPicPr>
        <p:blipFill rotWithShape="1">
          <a:blip r:embed="rId4">
            <a:extLst>
              <a:ext uri="{28A0092B-C50C-407E-A947-70E740481C1C}">
                <a14:useLocalDpi xmlns:a14="http://schemas.microsoft.com/office/drawing/2010/main" val="0"/>
              </a:ext>
            </a:extLst>
          </a:blip>
          <a:srcRect t="10811" r="18322"/>
          <a:stretch/>
        </p:blipFill>
        <p:spPr>
          <a:xfrm>
            <a:off x="6394639" y="3952500"/>
            <a:ext cx="2639011" cy="1921115"/>
          </a:xfrm>
          <a:prstGeom prst="rect">
            <a:avLst/>
          </a:prstGeom>
          <a:ln>
            <a:solidFill>
              <a:schemeClr val="tx1"/>
            </a:solidFill>
          </a:ln>
        </p:spPr>
      </p:pic>
      <p:pic>
        <p:nvPicPr>
          <p:cNvPr id="9" name="Picture 8" descr="Text, whiteboard&#10;&#10;Description automatically generated">
            <a:extLst>
              <a:ext uri="{FF2B5EF4-FFF2-40B4-BE49-F238E27FC236}">
                <a16:creationId xmlns:a16="http://schemas.microsoft.com/office/drawing/2014/main" id="{66DC175C-2738-4D78-BDC6-E1F5CB697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9469" y="1774182"/>
            <a:ext cx="2654299" cy="1990724"/>
          </a:xfrm>
          <a:prstGeom prst="rect">
            <a:avLst/>
          </a:prstGeom>
          <a:ln>
            <a:solidFill>
              <a:schemeClr val="tx1"/>
            </a:solidFill>
          </a:ln>
        </p:spPr>
      </p:pic>
      <p:pic>
        <p:nvPicPr>
          <p:cNvPr id="3076" name="Picture 4" descr="Free Puerto Rico Now / Puerto Rico Libre Ya - Tennessee - Home | Facebook">
            <a:extLst>
              <a:ext uri="{FF2B5EF4-FFF2-40B4-BE49-F238E27FC236}">
                <a16:creationId xmlns:a16="http://schemas.microsoft.com/office/drawing/2014/main" id="{DD47672D-8B3A-4FE8-9776-2BBEF01CA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0093" y="3963277"/>
            <a:ext cx="2854531" cy="1899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descr="A picture containing text, person, outdoor, white&#10;&#10;Description automatically generated">
            <a:extLst>
              <a:ext uri="{FF2B5EF4-FFF2-40B4-BE49-F238E27FC236}">
                <a16:creationId xmlns:a16="http://schemas.microsoft.com/office/drawing/2014/main" id="{1068CF8D-F2CB-494C-98B4-E92BB059EB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2015" y="1767111"/>
            <a:ext cx="3551635" cy="1997795"/>
          </a:xfrm>
          <a:prstGeom prst="rect">
            <a:avLst/>
          </a:prstGeom>
          <a:ln>
            <a:solidFill>
              <a:schemeClr val="tx1"/>
            </a:solidFill>
          </a:ln>
        </p:spPr>
      </p:pic>
    </p:spTree>
    <p:extLst>
      <p:ext uri="{BB962C8B-B14F-4D97-AF65-F5344CB8AC3E}">
        <p14:creationId xmlns:p14="http://schemas.microsoft.com/office/powerpoint/2010/main" val="269932888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26A3A-34C4-4639-8F7B-940522C9FA8A}"/>
              </a:ext>
            </a:extLst>
          </p:cNvPr>
          <p:cNvSpPr txBox="1"/>
          <p:nvPr/>
        </p:nvSpPr>
        <p:spPr>
          <a:xfrm>
            <a:off x="-370922" y="159904"/>
            <a:ext cx="9885844" cy="1138773"/>
          </a:xfrm>
          <a:prstGeom prst="rect">
            <a:avLst/>
          </a:prstGeom>
          <a:noFill/>
        </p:spPr>
        <p:txBody>
          <a:bodyPr wrap="square">
            <a:spAutoFit/>
          </a:bodyPr>
          <a:lstStyle/>
          <a:p>
            <a:pPr algn="ctr"/>
            <a:r>
              <a:rPr lang="en-US" sz="4800" dirty="0">
                <a:solidFill>
                  <a:srgbClr val="FF0000"/>
                </a:solidFill>
                <a:latin typeface="Aharoni" panose="02010803020104030203" pitchFamily="2" charset="-79"/>
                <a:cs typeface="Aharoni" panose="02010803020104030203" pitchFamily="2" charset="-79"/>
              </a:rPr>
              <a:t>Anti-Capitalism Struggle</a:t>
            </a:r>
          </a:p>
          <a:p>
            <a:pPr algn="ctr"/>
            <a:r>
              <a:rPr lang="en-US" sz="2000" dirty="0">
                <a:latin typeface="Aharoni" panose="02010803020104030203" pitchFamily="2" charset="-79"/>
                <a:cs typeface="Aharoni" panose="02010803020104030203" pitchFamily="2" charset="-79"/>
              </a:rPr>
              <a:t>Unite with the Women’s Liberation Movement</a:t>
            </a:r>
          </a:p>
        </p:txBody>
      </p:sp>
      <p:pic>
        <p:nvPicPr>
          <p:cNvPr id="7" name="Picture 6" descr="A picture containing text, outdoor, person, people&#10;&#10;Description automatically generated">
            <a:extLst>
              <a:ext uri="{FF2B5EF4-FFF2-40B4-BE49-F238E27FC236}">
                <a16:creationId xmlns:a16="http://schemas.microsoft.com/office/drawing/2014/main" id="{09BB3611-3172-4081-8C67-14D8019DAB68}"/>
              </a:ext>
            </a:extLst>
          </p:cNvPr>
          <p:cNvPicPr>
            <a:picLocks noChangeAspect="1"/>
          </p:cNvPicPr>
          <p:nvPr/>
        </p:nvPicPr>
        <p:blipFill rotWithShape="1">
          <a:blip r:embed="rId2">
            <a:extLst>
              <a:ext uri="{28A0092B-C50C-407E-A947-70E740481C1C}">
                <a14:useLocalDpi xmlns:a14="http://schemas.microsoft.com/office/drawing/2010/main" val="0"/>
              </a:ext>
            </a:extLst>
          </a:blip>
          <a:srcRect l="19531" r="9570" b="5555"/>
          <a:stretch/>
        </p:blipFill>
        <p:spPr>
          <a:xfrm>
            <a:off x="4916272" y="1402582"/>
            <a:ext cx="4153080" cy="4181683"/>
          </a:xfrm>
          <a:prstGeom prst="rect">
            <a:avLst/>
          </a:prstGeom>
          <a:ln>
            <a:solidFill>
              <a:schemeClr val="tx1"/>
            </a:solidFill>
          </a:ln>
        </p:spPr>
      </p:pic>
      <p:pic>
        <p:nvPicPr>
          <p:cNvPr id="9" name="Picture 8">
            <a:extLst>
              <a:ext uri="{FF2B5EF4-FFF2-40B4-BE49-F238E27FC236}">
                <a16:creationId xmlns:a16="http://schemas.microsoft.com/office/drawing/2014/main" id="{4F821BD6-A228-483E-B7A4-76030653599D}"/>
              </a:ext>
            </a:extLst>
          </p:cNvPr>
          <p:cNvPicPr>
            <a:picLocks noChangeAspect="1"/>
          </p:cNvPicPr>
          <p:nvPr/>
        </p:nvPicPr>
        <p:blipFill rotWithShape="1">
          <a:blip r:embed="rId3">
            <a:extLst>
              <a:ext uri="{28A0092B-C50C-407E-A947-70E740481C1C}">
                <a14:useLocalDpi xmlns:a14="http://schemas.microsoft.com/office/drawing/2010/main" val="0"/>
              </a:ext>
            </a:extLst>
          </a:blip>
          <a:srcRect l="5937" t="6249" r="5937" b="4723"/>
          <a:stretch/>
        </p:blipFill>
        <p:spPr>
          <a:xfrm>
            <a:off x="69679" y="2851781"/>
            <a:ext cx="4808490" cy="2732484"/>
          </a:xfrm>
          <a:prstGeom prst="rect">
            <a:avLst/>
          </a:prstGeom>
          <a:ln>
            <a:solidFill>
              <a:schemeClr val="tx1"/>
            </a:solidFill>
          </a:ln>
        </p:spPr>
      </p:pic>
      <p:pic>
        <p:nvPicPr>
          <p:cNvPr id="11" name="Picture 10" descr="A group of people posing for a photo&#10;&#10;Description automatically generated">
            <a:extLst>
              <a:ext uri="{FF2B5EF4-FFF2-40B4-BE49-F238E27FC236}">
                <a16:creationId xmlns:a16="http://schemas.microsoft.com/office/drawing/2014/main" id="{9220DB58-EAEC-4D21-95AE-D51E12FDDD73}"/>
              </a:ext>
            </a:extLst>
          </p:cNvPr>
          <p:cNvPicPr>
            <a:picLocks noChangeAspect="1"/>
          </p:cNvPicPr>
          <p:nvPr/>
        </p:nvPicPr>
        <p:blipFill rotWithShape="1">
          <a:blip r:embed="rId4">
            <a:extLst>
              <a:ext uri="{28A0092B-C50C-407E-A947-70E740481C1C}">
                <a14:useLocalDpi xmlns:a14="http://schemas.microsoft.com/office/drawing/2010/main" val="0"/>
              </a:ext>
            </a:extLst>
          </a:blip>
          <a:srcRect b="16605"/>
          <a:stretch/>
        </p:blipFill>
        <p:spPr>
          <a:xfrm flipH="1">
            <a:off x="121004" y="1402582"/>
            <a:ext cx="4626886" cy="1382912"/>
          </a:xfrm>
          <a:prstGeom prst="rect">
            <a:avLst/>
          </a:prstGeom>
          <a:ln>
            <a:solidFill>
              <a:schemeClr val="tx1"/>
            </a:solidFill>
          </a:ln>
        </p:spPr>
      </p:pic>
      <p:grpSp>
        <p:nvGrpSpPr>
          <p:cNvPr id="2" name="Group 1">
            <a:extLst>
              <a:ext uri="{FF2B5EF4-FFF2-40B4-BE49-F238E27FC236}">
                <a16:creationId xmlns:a16="http://schemas.microsoft.com/office/drawing/2014/main" id="{AFB20274-19AC-42F2-BB9D-63DBA4F163C4}"/>
              </a:ext>
            </a:extLst>
          </p:cNvPr>
          <p:cNvGrpSpPr/>
          <p:nvPr/>
        </p:nvGrpSpPr>
        <p:grpSpPr>
          <a:xfrm>
            <a:off x="-65313" y="5872714"/>
            <a:ext cx="9274628" cy="772465"/>
            <a:chOff x="109745" y="5872714"/>
            <a:chExt cx="8917931" cy="772465"/>
          </a:xfrm>
        </p:grpSpPr>
        <p:pic>
          <p:nvPicPr>
            <p:cNvPr id="5122" name="Picture 2" descr="How the #MeToo Movement Highlights the Need for Security Sector Reform in  the Global North - International Security Sector Advisory Team (ISSAT)">
              <a:extLst>
                <a:ext uri="{FF2B5EF4-FFF2-40B4-BE49-F238E27FC236}">
                  <a16:creationId xmlns:a16="http://schemas.microsoft.com/office/drawing/2014/main" id="{72D8D81E-56ED-403C-B7DC-1028A883F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45" y="5872714"/>
              <a:ext cx="1544930" cy="772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descr="How the #MeToo Movement Highlights the Need for Security Sector Reform in  the Global North - International Security Sector Advisory Team (ISSAT)">
              <a:extLst>
                <a:ext uri="{FF2B5EF4-FFF2-40B4-BE49-F238E27FC236}">
                  <a16:creationId xmlns:a16="http://schemas.microsoft.com/office/drawing/2014/main" id="{AEB388E9-C1D1-4AEE-9D11-989650DC0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492" y="5872714"/>
              <a:ext cx="1544930" cy="772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descr="How the #MeToo Movement Highlights the Need for Security Sector Reform in  the Global North - International Security Sector Advisory Team (ISSAT)">
              <a:extLst>
                <a:ext uri="{FF2B5EF4-FFF2-40B4-BE49-F238E27FC236}">
                  <a16:creationId xmlns:a16="http://schemas.microsoft.com/office/drawing/2014/main" id="{11C6EA63-AA18-4CF9-9D1D-C0AA78C94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239" y="5872714"/>
              <a:ext cx="1544930" cy="772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descr="How the #MeToo Movement Highlights the Need for Security Sector Reform in  the Global North - International Security Sector Advisory Team (ISSAT)">
              <a:extLst>
                <a:ext uri="{FF2B5EF4-FFF2-40B4-BE49-F238E27FC236}">
                  <a16:creationId xmlns:a16="http://schemas.microsoft.com/office/drawing/2014/main" id="{051C4AA8-47AD-48B8-827C-2C398FC15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986" y="5872714"/>
              <a:ext cx="1544930" cy="772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How the #MeToo Movement Highlights the Need for Security Sector Reform in  the Global North - International Security Sector Advisory Team (ISSAT)">
              <a:extLst>
                <a:ext uri="{FF2B5EF4-FFF2-40B4-BE49-F238E27FC236}">
                  <a16:creationId xmlns:a16="http://schemas.microsoft.com/office/drawing/2014/main" id="{89A4EC73-42B9-4AC5-861B-0483B64FA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733" y="5872714"/>
              <a:ext cx="1544930" cy="772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2" descr="How the #MeToo Movement Highlights the Need for Security Sector Reform in  the Global North - International Security Sector Advisory Team (ISSAT)">
              <a:extLst>
                <a:ext uri="{FF2B5EF4-FFF2-40B4-BE49-F238E27FC236}">
                  <a16:creationId xmlns:a16="http://schemas.microsoft.com/office/drawing/2014/main" id="{AD9375C1-A7B1-4A2C-9DC3-E7F9790D2B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386"/>
            <a:stretch/>
          </p:blipFill>
          <p:spPr bwMode="auto">
            <a:xfrm>
              <a:off x="8168480" y="5872714"/>
              <a:ext cx="859196" cy="772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711364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46CA1-0E93-43A0-9ED1-D3E5C8820F6B}"/>
              </a:ext>
            </a:extLst>
          </p:cNvPr>
          <p:cNvSpPr txBox="1"/>
          <p:nvPr/>
        </p:nvSpPr>
        <p:spPr>
          <a:xfrm>
            <a:off x="700588" y="309995"/>
            <a:ext cx="7742824" cy="992579"/>
          </a:xfrm>
          <a:prstGeom prst="rect">
            <a:avLst/>
          </a:prstGeom>
          <a:noFill/>
        </p:spPr>
        <p:txBody>
          <a:bodyPr wrap="none" rtlCol="0">
            <a:spAutoFit/>
          </a:bodyPr>
          <a:lstStyle/>
          <a:p>
            <a:pPr algn="ctr"/>
            <a:r>
              <a:rPr lang="en-US" sz="2925" dirty="0">
                <a:solidFill>
                  <a:srgbClr val="FF0000"/>
                </a:solidFill>
                <a:latin typeface="Aharoni" panose="02010803020104030203" pitchFamily="2" charset="-79"/>
                <a:cs typeface="Aharoni" panose="02010803020104030203" pitchFamily="2" charset="-79"/>
              </a:rPr>
              <a:t>We fight everyday for reforms as part of </a:t>
            </a:r>
          </a:p>
          <a:p>
            <a:pPr algn="ctr"/>
            <a:r>
              <a:rPr lang="en-US" sz="2925" dirty="0">
                <a:solidFill>
                  <a:srgbClr val="FF0000"/>
                </a:solidFill>
                <a:latin typeface="Aharoni" panose="02010803020104030203" pitchFamily="2" charset="-79"/>
                <a:cs typeface="Aharoni" panose="02010803020104030203" pitchFamily="2" charset="-79"/>
              </a:rPr>
              <a:t>the strategic fight for social transformation</a:t>
            </a:r>
          </a:p>
        </p:txBody>
      </p:sp>
      <p:pic>
        <p:nvPicPr>
          <p:cNvPr id="4" name="Picture 3" descr="A group of people holding signs&#10;&#10;Description automatically generated with medium confidence">
            <a:extLst>
              <a:ext uri="{FF2B5EF4-FFF2-40B4-BE49-F238E27FC236}">
                <a16:creationId xmlns:a16="http://schemas.microsoft.com/office/drawing/2014/main" id="{1160D3A6-0B1E-4864-8FA1-B8CBF64728B4}"/>
              </a:ext>
            </a:extLst>
          </p:cNvPr>
          <p:cNvPicPr>
            <a:picLocks noChangeAspect="1"/>
          </p:cNvPicPr>
          <p:nvPr/>
        </p:nvPicPr>
        <p:blipFill rotWithShape="1">
          <a:blip r:embed="rId2">
            <a:extLst>
              <a:ext uri="{28A0092B-C50C-407E-A947-70E740481C1C}">
                <a14:useLocalDpi xmlns:a14="http://schemas.microsoft.com/office/drawing/2010/main" val="0"/>
              </a:ext>
            </a:extLst>
          </a:blip>
          <a:srcRect l="4941" t="7874" r="10266" b="10619"/>
          <a:stretch/>
        </p:blipFill>
        <p:spPr>
          <a:xfrm>
            <a:off x="76916" y="1472142"/>
            <a:ext cx="4691964" cy="2446772"/>
          </a:xfrm>
          <a:prstGeom prst="rect">
            <a:avLst/>
          </a:prstGeom>
          <a:ln>
            <a:solidFill>
              <a:schemeClr val="tx1"/>
            </a:solidFill>
          </a:ln>
        </p:spPr>
      </p:pic>
      <p:pic>
        <p:nvPicPr>
          <p:cNvPr id="6" name="Picture 5" descr="A group of people holding a sign&#10;&#10;Description automatically generated">
            <a:extLst>
              <a:ext uri="{FF2B5EF4-FFF2-40B4-BE49-F238E27FC236}">
                <a16:creationId xmlns:a16="http://schemas.microsoft.com/office/drawing/2014/main" id="{BD5843B3-8E09-45E3-8FB2-9C0F97F35DC1}"/>
              </a:ext>
            </a:extLst>
          </p:cNvPr>
          <p:cNvPicPr>
            <a:picLocks noChangeAspect="1"/>
          </p:cNvPicPr>
          <p:nvPr/>
        </p:nvPicPr>
        <p:blipFill rotWithShape="1">
          <a:blip r:embed="rId3">
            <a:extLst>
              <a:ext uri="{28A0092B-C50C-407E-A947-70E740481C1C}">
                <a14:useLocalDpi xmlns:a14="http://schemas.microsoft.com/office/drawing/2010/main" val="0"/>
              </a:ext>
            </a:extLst>
          </a:blip>
          <a:srcRect r="21143" b="6015"/>
          <a:stretch/>
        </p:blipFill>
        <p:spPr>
          <a:xfrm>
            <a:off x="4831796" y="1476159"/>
            <a:ext cx="4217597" cy="2442755"/>
          </a:xfrm>
          <a:prstGeom prst="rect">
            <a:avLst/>
          </a:prstGeom>
          <a:ln>
            <a:solidFill>
              <a:schemeClr val="tx1"/>
            </a:solidFill>
          </a:ln>
        </p:spPr>
      </p:pic>
      <p:pic>
        <p:nvPicPr>
          <p:cNvPr id="8" name="Picture 7" descr="Text&#10;&#10;Description automatically generated with low confidence">
            <a:extLst>
              <a:ext uri="{FF2B5EF4-FFF2-40B4-BE49-F238E27FC236}">
                <a16:creationId xmlns:a16="http://schemas.microsoft.com/office/drawing/2014/main" id="{F8C91550-7C99-4C0A-AFB7-77AC19BBB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96" y="4088482"/>
            <a:ext cx="4585284" cy="2281620"/>
          </a:xfrm>
          <a:prstGeom prst="rect">
            <a:avLst/>
          </a:prstGeom>
          <a:ln>
            <a:solidFill>
              <a:schemeClr val="tx1"/>
            </a:solidFill>
          </a:ln>
        </p:spPr>
      </p:pic>
      <p:sp>
        <p:nvSpPr>
          <p:cNvPr id="9" name="TextBox 8">
            <a:extLst>
              <a:ext uri="{FF2B5EF4-FFF2-40B4-BE49-F238E27FC236}">
                <a16:creationId xmlns:a16="http://schemas.microsoft.com/office/drawing/2014/main" id="{66931C3B-3E4E-48D4-BE27-CF2E09A518AE}"/>
              </a:ext>
            </a:extLst>
          </p:cNvPr>
          <p:cNvSpPr txBox="1"/>
          <p:nvPr/>
        </p:nvSpPr>
        <p:spPr>
          <a:xfrm>
            <a:off x="5046485" y="4567572"/>
            <a:ext cx="3788217" cy="1323439"/>
          </a:xfrm>
          <a:prstGeom prst="rect">
            <a:avLst/>
          </a:prstGeom>
          <a:noFill/>
        </p:spPr>
        <p:txBody>
          <a:bodyPr wrap="none" rtlCol="0">
            <a:spAutoFit/>
          </a:bodyPr>
          <a:lstStyle/>
          <a:p>
            <a:pPr algn="ctr"/>
            <a:r>
              <a:rPr lang="en-US" sz="8000" dirty="0">
                <a:latin typeface="Aharoni" panose="02010803020104030203" pitchFamily="2" charset="-79"/>
                <a:cs typeface="Aharoni" panose="02010803020104030203" pitchFamily="2" charset="-79"/>
              </a:rPr>
              <a:t>Join us!</a:t>
            </a:r>
          </a:p>
        </p:txBody>
      </p:sp>
    </p:spTree>
    <p:extLst>
      <p:ext uri="{BB962C8B-B14F-4D97-AF65-F5344CB8AC3E}">
        <p14:creationId xmlns:p14="http://schemas.microsoft.com/office/powerpoint/2010/main" val="387538839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19FC44-ADFA-4D92-BF76-5830A2602C12}"/>
              </a:ext>
            </a:extLst>
          </p:cNvPr>
          <p:cNvSpPr txBox="1"/>
          <p:nvPr/>
        </p:nvSpPr>
        <p:spPr>
          <a:xfrm>
            <a:off x="929095" y="148419"/>
            <a:ext cx="7285809" cy="1323439"/>
          </a:xfrm>
          <a:prstGeom prst="rect">
            <a:avLst/>
          </a:prstGeom>
          <a:noFill/>
        </p:spPr>
        <p:txBody>
          <a:bodyPr wrap="square" rtlCol="0">
            <a:spAutoFit/>
          </a:bodyPr>
          <a:lstStyle/>
          <a:p>
            <a:pPr algn="ctr"/>
            <a:r>
              <a:rPr lang="en-US" sz="4000" b="1" dirty="0">
                <a:latin typeface="Aharoni" panose="02010803020104030203" pitchFamily="2" charset="-79"/>
                <a:cs typeface="Aharoni" panose="02010803020104030203" pitchFamily="2" charset="-79"/>
              </a:rPr>
              <a:t>What does it mean to be </a:t>
            </a:r>
          </a:p>
          <a:p>
            <a:pPr algn="ctr"/>
            <a:r>
              <a:rPr lang="en-US" sz="4000" b="1" dirty="0">
                <a:latin typeface="Aharoni" panose="02010803020104030203" pitchFamily="2" charset="-79"/>
                <a:cs typeface="Aharoni" panose="02010803020104030203" pitchFamily="2" charset="-79"/>
              </a:rPr>
              <a:t>anti-capitalist</a:t>
            </a:r>
            <a:r>
              <a:rPr lang="en-US" sz="4000" dirty="0">
                <a:latin typeface="Aharoni" panose="02010803020104030203" pitchFamily="2" charset="-79"/>
                <a:cs typeface="Aharoni" panose="02010803020104030203" pitchFamily="2" charset="-79"/>
              </a:rPr>
              <a:t>?</a:t>
            </a:r>
          </a:p>
        </p:txBody>
      </p:sp>
      <p:sp>
        <p:nvSpPr>
          <p:cNvPr id="5" name="TextBox 4">
            <a:extLst>
              <a:ext uri="{FF2B5EF4-FFF2-40B4-BE49-F238E27FC236}">
                <a16:creationId xmlns:a16="http://schemas.microsoft.com/office/drawing/2014/main" id="{3454B43E-4BCC-4DB7-AFCB-FD1633EA210A}"/>
              </a:ext>
            </a:extLst>
          </p:cNvPr>
          <p:cNvSpPr txBox="1"/>
          <p:nvPr/>
        </p:nvSpPr>
        <p:spPr>
          <a:xfrm>
            <a:off x="83976" y="1568169"/>
            <a:ext cx="9060023" cy="2062103"/>
          </a:xfrm>
          <a:prstGeom prst="rect">
            <a:avLst/>
          </a:prstGeom>
          <a:noFill/>
        </p:spPr>
        <p:txBody>
          <a:bodyPr wrap="square" rtlCol="0">
            <a:spAutoFit/>
          </a:bodyPr>
          <a:lstStyle/>
          <a:p>
            <a:pPr>
              <a:tabLst>
                <a:tab pos="1539875" algn="l"/>
              </a:tabLst>
            </a:pPr>
            <a:r>
              <a:rPr lang="en-US" sz="3200" b="1" dirty="0">
                <a:solidFill>
                  <a:srgbClr val="FF0000"/>
                </a:solidFill>
                <a:latin typeface="Aharoni" panose="02010803020104030203" pitchFamily="2" charset="-79"/>
                <a:cs typeface="Aharoni" panose="02010803020104030203" pitchFamily="2" charset="-79"/>
              </a:rPr>
              <a:t>First:	</a:t>
            </a:r>
            <a:r>
              <a:rPr lang="en-US" sz="3200" b="1" dirty="0">
                <a:latin typeface="Aharoni" panose="02010803020104030203" pitchFamily="2" charset="-79"/>
                <a:cs typeface="Aharoni" panose="02010803020104030203" pitchFamily="2" charset="-79"/>
              </a:rPr>
              <a:t>Know what capitalism is</a:t>
            </a:r>
          </a:p>
          <a:p>
            <a:pPr>
              <a:tabLst>
                <a:tab pos="1539875" algn="l"/>
              </a:tabLst>
            </a:pPr>
            <a:r>
              <a:rPr lang="en-US" sz="3200" b="1" dirty="0">
                <a:solidFill>
                  <a:srgbClr val="FF0000"/>
                </a:solidFill>
                <a:latin typeface="Aharoni" panose="02010803020104030203" pitchFamily="2" charset="-79"/>
                <a:cs typeface="Aharoni" panose="02010803020104030203" pitchFamily="2" charset="-79"/>
              </a:rPr>
              <a:t>Second:	</a:t>
            </a:r>
            <a:r>
              <a:rPr lang="en-US" sz="3200" b="1" dirty="0">
                <a:latin typeface="Aharoni" panose="02010803020104030203" pitchFamily="2" charset="-79"/>
                <a:cs typeface="Aharoni" panose="02010803020104030203" pitchFamily="2" charset="-79"/>
              </a:rPr>
              <a:t>Unite the working class</a:t>
            </a:r>
          </a:p>
          <a:p>
            <a:pPr>
              <a:tabLst>
                <a:tab pos="1539875" algn="l"/>
              </a:tabLst>
            </a:pPr>
            <a:r>
              <a:rPr lang="en-US" sz="3200" b="1" dirty="0">
                <a:solidFill>
                  <a:srgbClr val="FF0000"/>
                </a:solidFill>
                <a:latin typeface="Aharoni" panose="02010803020104030203" pitchFamily="2" charset="-79"/>
                <a:cs typeface="Aharoni" panose="02010803020104030203" pitchFamily="2" charset="-79"/>
              </a:rPr>
              <a:t>Third:	</a:t>
            </a:r>
            <a:r>
              <a:rPr lang="en-US" sz="3200" b="1" dirty="0">
                <a:latin typeface="Aharoni" panose="02010803020104030203" pitchFamily="2" charset="-79"/>
                <a:cs typeface="Aharoni" panose="02010803020104030203" pitchFamily="2" charset="-79"/>
              </a:rPr>
              <a:t>Have a class analysis of state power</a:t>
            </a:r>
          </a:p>
          <a:p>
            <a:pPr>
              <a:tabLst>
                <a:tab pos="1539875" algn="l"/>
              </a:tabLst>
            </a:pPr>
            <a:r>
              <a:rPr lang="en-US" sz="3200" b="1" dirty="0">
                <a:solidFill>
                  <a:srgbClr val="FF0000"/>
                </a:solidFill>
                <a:latin typeface="Aharoni" panose="02010803020104030203" pitchFamily="2" charset="-79"/>
                <a:cs typeface="Aharoni" panose="02010803020104030203" pitchFamily="2" charset="-79"/>
              </a:rPr>
              <a:t>Fourth:	</a:t>
            </a:r>
            <a:r>
              <a:rPr lang="en-US" sz="3200" b="1" dirty="0">
                <a:latin typeface="Aharoni" panose="02010803020104030203" pitchFamily="2" charset="-79"/>
                <a:cs typeface="Aharoni" panose="02010803020104030203" pitchFamily="2" charset="-79"/>
              </a:rPr>
              <a:t>Have a plan to implement struggle</a:t>
            </a:r>
          </a:p>
        </p:txBody>
      </p:sp>
      <p:pic>
        <p:nvPicPr>
          <p:cNvPr id="7" name="Picture 6" descr="Text&#10;&#10;Description automatically generated">
            <a:extLst>
              <a:ext uri="{FF2B5EF4-FFF2-40B4-BE49-F238E27FC236}">
                <a16:creationId xmlns:a16="http://schemas.microsoft.com/office/drawing/2014/main" id="{5244A870-D76F-4AE4-9E90-7E8EE934F96A}"/>
              </a:ext>
            </a:extLst>
          </p:cNvPr>
          <p:cNvPicPr>
            <a:picLocks noChangeAspect="1"/>
          </p:cNvPicPr>
          <p:nvPr/>
        </p:nvPicPr>
        <p:blipFill rotWithShape="1">
          <a:blip r:embed="rId2">
            <a:extLst>
              <a:ext uri="{28A0092B-C50C-407E-A947-70E740481C1C}">
                <a14:useLocalDpi xmlns:a14="http://schemas.microsoft.com/office/drawing/2010/main" val="0"/>
              </a:ext>
            </a:extLst>
          </a:blip>
          <a:srcRect b="15005"/>
          <a:stretch/>
        </p:blipFill>
        <p:spPr>
          <a:xfrm>
            <a:off x="3932325" y="3822893"/>
            <a:ext cx="5123335" cy="2612745"/>
          </a:xfrm>
          <a:prstGeom prst="rect">
            <a:avLst/>
          </a:prstGeom>
        </p:spPr>
      </p:pic>
      <p:pic>
        <p:nvPicPr>
          <p:cNvPr id="9" name="Picture 8" descr="A picture containing text, linedrawing&#10;&#10;Description automatically generated">
            <a:extLst>
              <a:ext uri="{FF2B5EF4-FFF2-40B4-BE49-F238E27FC236}">
                <a16:creationId xmlns:a16="http://schemas.microsoft.com/office/drawing/2014/main" id="{CAAC3255-99AA-4B97-A29A-5276F6863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3716387"/>
            <a:ext cx="3767999" cy="2811941"/>
          </a:xfrm>
          <a:prstGeom prst="rect">
            <a:avLst/>
          </a:prstGeom>
        </p:spPr>
      </p:pic>
    </p:spTree>
    <p:extLst>
      <p:ext uri="{BB962C8B-B14F-4D97-AF65-F5344CB8AC3E}">
        <p14:creationId xmlns:p14="http://schemas.microsoft.com/office/powerpoint/2010/main" val="27294318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41CED-B07E-405E-855E-B7A9DC4F28DC}"/>
              </a:ext>
            </a:extLst>
          </p:cNvPr>
          <p:cNvSpPr txBox="1"/>
          <p:nvPr/>
        </p:nvSpPr>
        <p:spPr>
          <a:xfrm>
            <a:off x="1978219" y="2285907"/>
            <a:ext cx="5143500" cy="473206"/>
          </a:xfrm>
          <a:prstGeom prst="rect">
            <a:avLst/>
          </a:prstGeom>
          <a:noFill/>
        </p:spPr>
        <p:txBody>
          <a:bodyPr wrap="square" rtlCol="0">
            <a:spAutoFit/>
          </a:bodyPr>
          <a:lstStyle/>
          <a:p>
            <a:pPr algn="ctr"/>
            <a:r>
              <a:rPr lang="en-US" sz="2475" dirty="0">
                <a:latin typeface="Aharoni" panose="02010803020104030203" pitchFamily="2" charset="-79"/>
                <a:cs typeface="Aharoni" panose="02010803020104030203" pitchFamily="2" charset="-79"/>
              </a:rPr>
              <a:t>Questions? Comments?</a:t>
            </a:r>
          </a:p>
        </p:txBody>
      </p:sp>
      <p:pic>
        <p:nvPicPr>
          <p:cNvPr id="6" name="Picture 5" descr="Text&#10;&#10;Description automatically generated with low confidence">
            <a:extLst>
              <a:ext uri="{FF2B5EF4-FFF2-40B4-BE49-F238E27FC236}">
                <a16:creationId xmlns:a16="http://schemas.microsoft.com/office/drawing/2014/main" id="{B63D4E2E-CE1D-4F71-8007-2BCA30EE8820}"/>
              </a:ext>
            </a:extLst>
          </p:cNvPr>
          <p:cNvPicPr>
            <a:picLocks noChangeAspect="1"/>
          </p:cNvPicPr>
          <p:nvPr/>
        </p:nvPicPr>
        <p:blipFill rotWithShape="1">
          <a:blip r:embed="rId2">
            <a:extLst>
              <a:ext uri="{28A0092B-C50C-407E-A947-70E740481C1C}">
                <a14:useLocalDpi xmlns:a14="http://schemas.microsoft.com/office/drawing/2010/main" val="0"/>
              </a:ext>
            </a:extLst>
          </a:blip>
          <a:srcRect t="3979" b="4175"/>
          <a:stretch/>
        </p:blipFill>
        <p:spPr>
          <a:xfrm>
            <a:off x="837114" y="2995767"/>
            <a:ext cx="7425711" cy="3393711"/>
          </a:xfrm>
          <a:prstGeom prst="rect">
            <a:avLst/>
          </a:prstGeom>
          <a:ln>
            <a:solidFill>
              <a:schemeClr val="tx1"/>
            </a:solidFill>
          </a:ln>
        </p:spPr>
      </p:pic>
      <p:sp>
        <p:nvSpPr>
          <p:cNvPr id="2" name="TextBox 1">
            <a:extLst>
              <a:ext uri="{FF2B5EF4-FFF2-40B4-BE49-F238E27FC236}">
                <a16:creationId xmlns:a16="http://schemas.microsoft.com/office/drawing/2014/main" id="{A224F2B4-78F8-47AD-A666-2929E3C2778C}"/>
              </a:ext>
            </a:extLst>
          </p:cNvPr>
          <p:cNvSpPr txBox="1"/>
          <p:nvPr/>
        </p:nvSpPr>
        <p:spPr>
          <a:xfrm>
            <a:off x="933520" y="468522"/>
            <a:ext cx="7232901" cy="854080"/>
          </a:xfrm>
          <a:prstGeom prst="rect">
            <a:avLst/>
          </a:prstGeom>
          <a:noFill/>
        </p:spPr>
        <p:txBody>
          <a:bodyPr wrap="square" rtlCol="0">
            <a:spAutoFit/>
          </a:bodyPr>
          <a:lstStyle/>
          <a:p>
            <a:pPr algn="ctr"/>
            <a:r>
              <a:rPr lang="en-US" sz="4950" dirty="0">
                <a:solidFill>
                  <a:srgbClr val="FF0000"/>
                </a:solidFill>
                <a:latin typeface="Aharoni" panose="02010803020104030203" pitchFamily="2" charset="-79"/>
                <a:cs typeface="Aharoni" panose="02010803020104030203" pitchFamily="2" charset="-79"/>
              </a:rPr>
              <a:t>The future is possible </a:t>
            </a:r>
          </a:p>
        </p:txBody>
      </p:sp>
      <p:sp>
        <p:nvSpPr>
          <p:cNvPr id="3" name="Rectangle 1">
            <a:extLst>
              <a:ext uri="{FF2B5EF4-FFF2-40B4-BE49-F238E27FC236}">
                <a16:creationId xmlns:a16="http://schemas.microsoft.com/office/drawing/2014/main" id="{6470B8C5-BC78-4AD5-82F1-6F2D5B92C593}"/>
              </a:ext>
            </a:extLst>
          </p:cNvPr>
          <p:cNvSpPr>
            <a:spLocks noChangeArrowheads="1"/>
          </p:cNvSpPr>
          <p:nvPr/>
        </p:nvSpPr>
        <p:spPr bwMode="auto">
          <a:xfrm>
            <a:off x="2273766" y="1181006"/>
            <a:ext cx="455240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s-ES" altLang="en-US" sz="3600" b="1" dirty="0">
                <a:solidFill>
                  <a:srgbClr val="FF0000"/>
                </a:solidFill>
                <a:latin typeface="Aharoni" panose="02010803020104030203" pitchFamily="2" charset="-79"/>
                <a:cs typeface="Aharoni" panose="02010803020104030203" pitchFamily="2" charset="-79"/>
              </a:rPr>
              <a:t>El futuro es posible</a:t>
            </a:r>
          </a:p>
        </p:txBody>
      </p:sp>
    </p:spTree>
    <p:extLst>
      <p:ext uri="{BB962C8B-B14F-4D97-AF65-F5344CB8AC3E}">
        <p14:creationId xmlns:p14="http://schemas.microsoft.com/office/powerpoint/2010/main" val="13774612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48744F-B39F-43CB-886D-144CED7F66E6}"/>
              </a:ext>
            </a:extLst>
          </p:cNvPr>
          <p:cNvSpPr txBox="1"/>
          <p:nvPr/>
        </p:nvSpPr>
        <p:spPr>
          <a:xfrm>
            <a:off x="74645" y="125647"/>
            <a:ext cx="6708710" cy="2169825"/>
          </a:xfrm>
          <a:prstGeom prst="rect">
            <a:avLst/>
          </a:prstGeom>
          <a:noFill/>
        </p:spPr>
        <p:txBody>
          <a:bodyPr wrap="square" rtlCol="0">
            <a:spAutoFit/>
          </a:bodyPr>
          <a:lstStyle/>
          <a:p>
            <a:r>
              <a:rPr lang="en-US" sz="4500" b="1" dirty="0">
                <a:solidFill>
                  <a:srgbClr val="FF0000"/>
                </a:solidFill>
                <a:latin typeface="Aharoni" panose="02010803020104030203" pitchFamily="2" charset="-79"/>
                <a:cs typeface="Aharoni" panose="02010803020104030203" pitchFamily="2" charset="-79"/>
              </a:rPr>
              <a:t>Review of Session #1</a:t>
            </a:r>
          </a:p>
          <a:p>
            <a:r>
              <a:rPr lang="en-US" sz="4500" b="1" dirty="0">
                <a:latin typeface="Aharoni" panose="02010803020104030203" pitchFamily="2" charset="-79"/>
                <a:cs typeface="Aharoni" panose="02010803020104030203" pitchFamily="2" charset="-79"/>
              </a:rPr>
              <a:t>What is capitalism and how do you know that</a:t>
            </a:r>
          </a:p>
        </p:txBody>
      </p:sp>
      <p:sp>
        <p:nvSpPr>
          <p:cNvPr id="3" name="TextBox 2">
            <a:extLst>
              <a:ext uri="{FF2B5EF4-FFF2-40B4-BE49-F238E27FC236}">
                <a16:creationId xmlns:a16="http://schemas.microsoft.com/office/drawing/2014/main" id="{C618D340-CB58-438D-8EA9-03CD3FCF122C}"/>
              </a:ext>
            </a:extLst>
          </p:cNvPr>
          <p:cNvSpPr txBox="1"/>
          <p:nvPr/>
        </p:nvSpPr>
        <p:spPr>
          <a:xfrm>
            <a:off x="74645" y="2412426"/>
            <a:ext cx="4572000" cy="4293483"/>
          </a:xfrm>
          <a:prstGeom prst="rect">
            <a:avLst/>
          </a:prstGeom>
          <a:noFill/>
        </p:spPr>
        <p:txBody>
          <a:bodyPr wrap="square" rtlCol="0">
            <a:spAutoFit/>
          </a:bodyPr>
          <a:lstStyle/>
          <a:p>
            <a:pPr marL="233363" indent="-233363"/>
            <a:r>
              <a:rPr lang="en-US" sz="2100" b="1" dirty="0">
                <a:solidFill>
                  <a:srgbClr val="FF0000"/>
                </a:solidFill>
                <a:latin typeface="Aharoni" panose="02010803020104030203" pitchFamily="2" charset="-79"/>
                <a:cs typeface="Aharoni" panose="02010803020104030203" pitchFamily="2" charset="-79"/>
              </a:rPr>
              <a:t>Private property: </a:t>
            </a:r>
          </a:p>
          <a:p>
            <a:pPr marL="233363" indent="-233363"/>
            <a:r>
              <a:rPr lang="en-US" sz="2100" dirty="0">
                <a:latin typeface="Aharoni" panose="02010803020104030203" pitchFamily="2" charset="-79"/>
                <a:cs typeface="Aharoni" panose="02010803020104030203" pitchFamily="2" charset="-79"/>
              </a:rPr>
              <a:t>   The capitalist class owns the means of production, tools/ technology and natural resources</a:t>
            </a:r>
          </a:p>
          <a:p>
            <a:pPr marL="233363" indent="-233363"/>
            <a:r>
              <a:rPr lang="en-US" sz="2100" b="1" dirty="0">
                <a:solidFill>
                  <a:srgbClr val="FF0000"/>
                </a:solidFill>
                <a:latin typeface="Aharoni" panose="02010803020104030203" pitchFamily="2" charset="-79"/>
                <a:cs typeface="Aharoni" panose="02010803020104030203" pitchFamily="2" charset="-79"/>
              </a:rPr>
              <a:t>Labor</a:t>
            </a:r>
            <a:r>
              <a:rPr lang="en-US" sz="2100" dirty="0">
                <a:solidFill>
                  <a:srgbClr val="FF0000"/>
                </a:solidFill>
                <a:latin typeface="Aharoni" panose="02010803020104030203" pitchFamily="2" charset="-79"/>
                <a:cs typeface="Aharoni" panose="02010803020104030203" pitchFamily="2" charset="-79"/>
              </a:rPr>
              <a:t>:</a:t>
            </a:r>
          </a:p>
          <a:p>
            <a:pPr marL="233363" indent="-233363"/>
            <a:r>
              <a:rPr lang="en-US" sz="2100" dirty="0">
                <a:latin typeface="Aharoni" panose="02010803020104030203" pitchFamily="2" charset="-79"/>
                <a:cs typeface="Aharoni" panose="02010803020104030203" pitchFamily="2" charset="-79"/>
              </a:rPr>
              <a:t>   The masses of people are forced to sell their labor power in order to earn money to live</a:t>
            </a:r>
          </a:p>
          <a:p>
            <a:pPr marL="233363" indent="-233363"/>
            <a:r>
              <a:rPr lang="en-US" sz="2100" b="1" dirty="0">
                <a:solidFill>
                  <a:srgbClr val="FF0000"/>
                </a:solidFill>
                <a:latin typeface="Aharoni" panose="02010803020104030203" pitchFamily="2" charset="-79"/>
                <a:cs typeface="Aharoni" panose="02010803020104030203" pitchFamily="2" charset="-79"/>
              </a:rPr>
              <a:t>Governmen</a:t>
            </a:r>
            <a:r>
              <a:rPr lang="en-US" sz="2100" dirty="0">
                <a:solidFill>
                  <a:srgbClr val="FF0000"/>
                </a:solidFill>
                <a:latin typeface="Aharoni" panose="02010803020104030203" pitchFamily="2" charset="-79"/>
                <a:cs typeface="Aharoni" panose="02010803020104030203" pitchFamily="2" charset="-79"/>
              </a:rPr>
              <a:t>t:</a:t>
            </a:r>
          </a:p>
          <a:p>
            <a:pPr marL="233363" indent="-233363"/>
            <a:r>
              <a:rPr lang="en-US" sz="2100" dirty="0">
                <a:latin typeface="Aharoni" panose="02010803020104030203" pitchFamily="2" charset="-79"/>
                <a:cs typeface="Aharoni" panose="02010803020104030203" pitchFamily="2" charset="-79"/>
              </a:rPr>
              <a:t>   Capitalists control the government and make rules that serve themselves</a:t>
            </a:r>
          </a:p>
        </p:txBody>
      </p:sp>
      <p:pic>
        <p:nvPicPr>
          <p:cNvPr id="8" name="Picture 7" descr="Shape&#10;&#10;Description automatically generated with medium confidence">
            <a:extLst>
              <a:ext uri="{FF2B5EF4-FFF2-40B4-BE49-F238E27FC236}">
                <a16:creationId xmlns:a16="http://schemas.microsoft.com/office/drawing/2014/main" id="{90949A0C-EF99-46A8-B786-96E11D8B5CA4}"/>
              </a:ext>
            </a:extLst>
          </p:cNvPr>
          <p:cNvPicPr>
            <a:picLocks noChangeAspect="1"/>
          </p:cNvPicPr>
          <p:nvPr/>
        </p:nvPicPr>
        <p:blipFill rotWithShape="1">
          <a:blip r:embed="rId2">
            <a:extLst>
              <a:ext uri="{28A0092B-C50C-407E-A947-70E740481C1C}">
                <a14:useLocalDpi xmlns:a14="http://schemas.microsoft.com/office/drawing/2010/main" val="0"/>
              </a:ext>
            </a:extLst>
          </a:blip>
          <a:srcRect l="7486" r="9440"/>
          <a:stretch/>
        </p:blipFill>
        <p:spPr>
          <a:xfrm>
            <a:off x="6708710" y="235759"/>
            <a:ext cx="2239347" cy="3652457"/>
          </a:xfrm>
          <a:prstGeom prst="rect">
            <a:avLst/>
          </a:prstGeom>
          <a:ln>
            <a:solidFill>
              <a:schemeClr val="tx1"/>
            </a:solidFill>
          </a:ln>
        </p:spPr>
      </p:pic>
      <p:sp>
        <p:nvSpPr>
          <p:cNvPr id="9" name="TextBox 8">
            <a:extLst>
              <a:ext uri="{FF2B5EF4-FFF2-40B4-BE49-F238E27FC236}">
                <a16:creationId xmlns:a16="http://schemas.microsoft.com/office/drawing/2014/main" id="{5EF76343-F289-4E6E-9575-DD09FF5D82AF}"/>
              </a:ext>
            </a:extLst>
          </p:cNvPr>
          <p:cNvSpPr txBox="1"/>
          <p:nvPr/>
        </p:nvSpPr>
        <p:spPr>
          <a:xfrm>
            <a:off x="4721290" y="3774238"/>
            <a:ext cx="4422710" cy="2677656"/>
          </a:xfrm>
          <a:prstGeom prst="rect">
            <a:avLst/>
          </a:prstGeom>
          <a:noFill/>
        </p:spPr>
        <p:txBody>
          <a:bodyPr wrap="square" rtlCol="0">
            <a:spAutoFit/>
          </a:bodyPr>
          <a:lstStyle/>
          <a:p>
            <a:pPr marL="233363" indent="-233363"/>
            <a:r>
              <a:rPr lang="en-US" sz="2100" b="1" dirty="0">
                <a:solidFill>
                  <a:srgbClr val="FF0000"/>
                </a:solidFill>
                <a:latin typeface="Aharoni" panose="02010803020104030203" pitchFamily="2" charset="-79"/>
                <a:cs typeface="Aharoni" panose="02010803020104030203" pitchFamily="2" charset="-79"/>
              </a:rPr>
              <a:t>Profit</a:t>
            </a:r>
            <a:r>
              <a:rPr lang="en-US" sz="2100" dirty="0">
                <a:solidFill>
                  <a:srgbClr val="FF0000"/>
                </a:solidFill>
                <a:latin typeface="Aharoni" panose="02010803020104030203" pitchFamily="2" charset="-79"/>
                <a:cs typeface="Aharoni" panose="02010803020104030203" pitchFamily="2" charset="-79"/>
              </a:rPr>
              <a:t>:</a:t>
            </a:r>
          </a:p>
          <a:p>
            <a:pPr marL="233363" indent="-233363"/>
            <a:r>
              <a:rPr lang="en-US" sz="2100" dirty="0">
                <a:latin typeface="Aharoni" panose="02010803020104030203" pitchFamily="2" charset="-79"/>
                <a:cs typeface="Aharoni" panose="02010803020104030203" pitchFamily="2" charset="-79"/>
              </a:rPr>
              <a:t>   Wealth is accumulated based on exploiting labor backed up by government laws</a:t>
            </a:r>
          </a:p>
          <a:p>
            <a:pPr marL="233363" indent="-233363"/>
            <a:r>
              <a:rPr lang="en-US" sz="2100" b="1" dirty="0">
                <a:solidFill>
                  <a:srgbClr val="FF0000"/>
                </a:solidFill>
                <a:latin typeface="Aharoni" panose="02010803020104030203" pitchFamily="2" charset="-79"/>
                <a:cs typeface="Aharoni" panose="02010803020104030203" pitchFamily="2" charset="-79"/>
              </a:rPr>
              <a:t>Classes</a:t>
            </a:r>
            <a:r>
              <a:rPr lang="en-US" sz="2100" dirty="0">
                <a:solidFill>
                  <a:srgbClr val="FF0000"/>
                </a:solidFill>
                <a:latin typeface="Aharoni" panose="02010803020104030203" pitchFamily="2" charset="-79"/>
                <a:cs typeface="Aharoni" panose="02010803020104030203" pitchFamily="2" charset="-79"/>
              </a:rPr>
              <a:t>: </a:t>
            </a:r>
          </a:p>
          <a:p>
            <a:pPr marL="233363" indent="-233363"/>
            <a:r>
              <a:rPr lang="en-US" sz="2100" dirty="0">
                <a:latin typeface="Aharoni" panose="02010803020104030203" pitchFamily="2" charset="-79"/>
                <a:cs typeface="Aharoni" panose="02010803020104030203" pitchFamily="2" charset="-79"/>
              </a:rPr>
              <a:t>   Wealth polarizes, rich and poor, with a middle class in between</a:t>
            </a:r>
          </a:p>
        </p:txBody>
      </p:sp>
    </p:spTree>
    <p:extLst>
      <p:ext uri="{BB962C8B-B14F-4D97-AF65-F5344CB8AC3E}">
        <p14:creationId xmlns:p14="http://schemas.microsoft.com/office/powerpoint/2010/main" val="55045506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0E560-48B5-4506-8FB0-6284A8269F4A}"/>
              </a:ext>
            </a:extLst>
          </p:cNvPr>
          <p:cNvSpPr txBox="1"/>
          <p:nvPr/>
        </p:nvSpPr>
        <p:spPr>
          <a:xfrm flipH="1">
            <a:off x="16328" y="0"/>
            <a:ext cx="9111344" cy="2862322"/>
          </a:xfrm>
          <a:prstGeom prst="rect">
            <a:avLst/>
          </a:prstGeom>
          <a:noFill/>
        </p:spPr>
        <p:txBody>
          <a:bodyPr wrap="square" rtlCol="0">
            <a:spAutoFit/>
          </a:bodyPr>
          <a:lstStyle/>
          <a:p>
            <a:r>
              <a:rPr lang="en-US" sz="4500" b="1" dirty="0">
                <a:solidFill>
                  <a:srgbClr val="FF0000"/>
                </a:solidFill>
                <a:latin typeface="Aharoni" panose="02010803020104030203" pitchFamily="2" charset="-79"/>
                <a:cs typeface="Aharoni" panose="02010803020104030203" pitchFamily="2" charset="-79"/>
              </a:rPr>
              <a:t>Review of session #2</a:t>
            </a:r>
          </a:p>
          <a:p>
            <a:r>
              <a:rPr lang="en-US" sz="4500" b="1" dirty="0">
                <a:latin typeface="Aharoni" panose="02010803020104030203" pitchFamily="2" charset="-79"/>
                <a:cs typeface="Aharoni" panose="02010803020104030203" pitchFamily="2" charset="-79"/>
              </a:rPr>
              <a:t>What is </a:t>
            </a:r>
            <a:br>
              <a:rPr lang="en-US" sz="4500" b="1" dirty="0">
                <a:latin typeface="Aharoni" panose="02010803020104030203" pitchFamily="2" charset="-79"/>
                <a:cs typeface="Aharoni" panose="02010803020104030203" pitchFamily="2" charset="-79"/>
              </a:rPr>
            </a:br>
            <a:r>
              <a:rPr lang="en-US" sz="4500" b="1" dirty="0">
                <a:latin typeface="Aharoni" panose="02010803020104030203" pitchFamily="2" charset="-79"/>
                <a:cs typeface="Aharoni" panose="02010803020104030203" pitchFamily="2" charset="-79"/>
              </a:rPr>
              <a:t>the working class</a:t>
            </a:r>
            <a:br>
              <a:rPr lang="en-US" sz="4500" b="1" dirty="0">
                <a:latin typeface="Aharoni" panose="02010803020104030203" pitchFamily="2" charset="-79"/>
                <a:cs typeface="Aharoni" panose="02010803020104030203" pitchFamily="2" charset="-79"/>
              </a:rPr>
            </a:br>
            <a:r>
              <a:rPr lang="en-US" sz="4500" b="1" dirty="0">
                <a:latin typeface="Aharoni" panose="02010803020104030203" pitchFamily="2" charset="-79"/>
                <a:cs typeface="Aharoni" panose="02010803020104030203" pitchFamily="2" charset="-79"/>
              </a:rPr>
              <a:t>and how to unite it </a:t>
            </a:r>
            <a:endParaRPr lang="en-US" sz="1350" dirty="0">
              <a:latin typeface="Aharoni" panose="02010803020104030203" pitchFamily="2" charset="-79"/>
              <a:cs typeface="Aharoni" panose="02010803020104030203" pitchFamily="2" charset="-79"/>
            </a:endParaRPr>
          </a:p>
        </p:txBody>
      </p:sp>
      <p:pic>
        <p:nvPicPr>
          <p:cNvPr id="6" name="Picture 5" descr="A group of people marching&#10;&#10;Description automatically generated with medium confidence">
            <a:extLst>
              <a:ext uri="{FF2B5EF4-FFF2-40B4-BE49-F238E27FC236}">
                <a16:creationId xmlns:a16="http://schemas.microsoft.com/office/drawing/2014/main" id="{F7B539B7-A756-43AD-9865-5626B410D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318277"/>
            <a:ext cx="4456885" cy="2971257"/>
          </a:xfrm>
          <a:prstGeom prst="rect">
            <a:avLst/>
          </a:prstGeom>
          <a:ln>
            <a:solidFill>
              <a:schemeClr val="tx1"/>
            </a:solidFill>
          </a:ln>
        </p:spPr>
      </p:pic>
      <p:pic>
        <p:nvPicPr>
          <p:cNvPr id="8" name="Picture 7" descr="Logo&#10;&#10;Description automatically generated with low confidence">
            <a:extLst>
              <a:ext uri="{FF2B5EF4-FFF2-40B4-BE49-F238E27FC236}">
                <a16:creationId xmlns:a16="http://schemas.microsoft.com/office/drawing/2014/main" id="{0B15B521-5B64-409B-A38B-5B06A4CA6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9" y="2924215"/>
            <a:ext cx="4306414" cy="2781226"/>
          </a:xfrm>
          <a:prstGeom prst="rect">
            <a:avLst/>
          </a:prstGeom>
          <a:ln>
            <a:solidFill>
              <a:schemeClr val="tx1"/>
            </a:solidFill>
          </a:ln>
        </p:spPr>
      </p:pic>
      <p:pic>
        <p:nvPicPr>
          <p:cNvPr id="10" name="Picture 9" descr="Logo&#10;&#10;Description automatically generated">
            <a:extLst>
              <a:ext uri="{FF2B5EF4-FFF2-40B4-BE49-F238E27FC236}">
                <a16:creationId xmlns:a16="http://schemas.microsoft.com/office/drawing/2014/main" id="{E972F2BC-BFD0-4D69-ABB9-33955678A720}"/>
              </a:ext>
            </a:extLst>
          </p:cNvPr>
          <p:cNvPicPr>
            <a:picLocks noChangeAspect="1"/>
          </p:cNvPicPr>
          <p:nvPr/>
        </p:nvPicPr>
        <p:blipFill rotWithShape="1">
          <a:blip r:embed="rId4">
            <a:extLst>
              <a:ext uri="{28A0092B-C50C-407E-A947-70E740481C1C}">
                <a14:useLocalDpi xmlns:a14="http://schemas.microsoft.com/office/drawing/2010/main" val="0"/>
              </a:ext>
            </a:extLst>
          </a:blip>
          <a:srcRect b="10367"/>
          <a:stretch/>
        </p:blipFill>
        <p:spPr>
          <a:xfrm>
            <a:off x="5728323" y="713831"/>
            <a:ext cx="3300562" cy="2452669"/>
          </a:xfrm>
          <a:prstGeom prst="rect">
            <a:avLst/>
          </a:prstGeom>
          <a:ln>
            <a:solidFill>
              <a:schemeClr val="tx1"/>
            </a:solidFill>
          </a:ln>
        </p:spPr>
      </p:pic>
    </p:spTree>
    <p:extLst>
      <p:ext uri="{BB962C8B-B14F-4D97-AF65-F5344CB8AC3E}">
        <p14:creationId xmlns:p14="http://schemas.microsoft.com/office/powerpoint/2010/main" val="368202769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53CB33-3B87-456A-AC28-7772AB989837}"/>
              </a:ext>
            </a:extLst>
          </p:cNvPr>
          <p:cNvSpPr txBox="1"/>
          <p:nvPr/>
        </p:nvSpPr>
        <p:spPr>
          <a:xfrm>
            <a:off x="0" y="0"/>
            <a:ext cx="6809878" cy="2862322"/>
          </a:xfrm>
          <a:prstGeom prst="rect">
            <a:avLst/>
          </a:prstGeom>
          <a:noFill/>
        </p:spPr>
        <p:txBody>
          <a:bodyPr wrap="none" rtlCol="0">
            <a:spAutoFit/>
          </a:bodyPr>
          <a:lstStyle/>
          <a:p>
            <a:r>
              <a:rPr lang="en-US" sz="4500" b="1" dirty="0">
                <a:solidFill>
                  <a:srgbClr val="FF0000"/>
                </a:solidFill>
                <a:latin typeface="Aharoni" panose="02010803020104030203" pitchFamily="2" charset="-79"/>
                <a:cs typeface="Aharoni" panose="02010803020104030203" pitchFamily="2" charset="-79"/>
              </a:rPr>
              <a:t>Review of session #3</a:t>
            </a:r>
          </a:p>
          <a:p>
            <a:r>
              <a:rPr lang="en-US" sz="4500" b="1" dirty="0">
                <a:latin typeface="Aharoni" panose="02010803020104030203" pitchFamily="2" charset="-79"/>
                <a:cs typeface="Aharoni" panose="02010803020104030203" pitchFamily="2" charset="-79"/>
              </a:rPr>
              <a:t>What is the class nature </a:t>
            </a:r>
            <a:br>
              <a:rPr lang="en-US" sz="4500" b="1" dirty="0">
                <a:latin typeface="Aharoni" panose="02010803020104030203" pitchFamily="2" charset="-79"/>
                <a:cs typeface="Aharoni" panose="02010803020104030203" pitchFamily="2" charset="-79"/>
              </a:rPr>
            </a:br>
            <a:r>
              <a:rPr lang="en-US" sz="4500" b="1" dirty="0">
                <a:latin typeface="Aharoni" panose="02010803020104030203" pitchFamily="2" charset="-79"/>
                <a:cs typeface="Aharoni" panose="02010803020104030203" pitchFamily="2" charset="-79"/>
              </a:rPr>
              <a:t>of the state </a:t>
            </a:r>
          </a:p>
          <a:p>
            <a:r>
              <a:rPr lang="en-US" sz="4500" b="1" dirty="0">
                <a:latin typeface="Aharoni" panose="02010803020104030203" pitchFamily="2" charset="-79"/>
                <a:cs typeface="Aharoni" panose="02010803020104030203" pitchFamily="2" charset="-79"/>
              </a:rPr>
              <a:t>and how to fight it</a:t>
            </a:r>
          </a:p>
        </p:txBody>
      </p:sp>
      <p:pic>
        <p:nvPicPr>
          <p:cNvPr id="4" name="Picture 3" descr="A group of people marching&#10;&#10;Description automatically generated with low confidence">
            <a:extLst>
              <a:ext uri="{FF2B5EF4-FFF2-40B4-BE49-F238E27FC236}">
                <a16:creationId xmlns:a16="http://schemas.microsoft.com/office/drawing/2014/main" id="{B674F3AD-1C2D-40AF-A932-8AE5975FE623}"/>
              </a:ext>
            </a:extLst>
          </p:cNvPr>
          <p:cNvPicPr>
            <a:picLocks noChangeAspect="1"/>
          </p:cNvPicPr>
          <p:nvPr/>
        </p:nvPicPr>
        <p:blipFill rotWithShape="1">
          <a:blip r:embed="rId2">
            <a:extLst>
              <a:ext uri="{28A0092B-C50C-407E-A947-70E740481C1C}">
                <a14:useLocalDpi xmlns:a14="http://schemas.microsoft.com/office/drawing/2010/main" val="0"/>
              </a:ext>
            </a:extLst>
          </a:blip>
          <a:srcRect t="20096"/>
          <a:stretch/>
        </p:blipFill>
        <p:spPr>
          <a:xfrm>
            <a:off x="83175" y="2862322"/>
            <a:ext cx="5021471" cy="2674029"/>
          </a:xfrm>
          <a:prstGeom prst="rect">
            <a:avLst/>
          </a:prstGeom>
          <a:ln>
            <a:solidFill>
              <a:schemeClr val="tx1"/>
            </a:solidFill>
          </a:ln>
        </p:spPr>
      </p:pic>
      <p:pic>
        <p:nvPicPr>
          <p:cNvPr id="6" name="Picture 5" descr="A picture containing person, outdoor, street, transport&#10;&#10;Description automatically generated">
            <a:extLst>
              <a:ext uri="{FF2B5EF4-FFF2-40B4-BE49-F238E27FC236}">
                <a16:creationId xmlns:a16="http://schemas.microsoft.com/office/drawing/2014/main" id="{4F292DF6-3E98-4C4E-8CA3-36AF7ABFC160}"/>
              </a:ext>
            </a:extLst>
          </p:cNvPr>
          <p:cNvPicPr>
            <a:picLocks noChangeAspect="1"/>
          </p:cNvPicPr>
          <p:nvPr/>
        </p:nvPicPr>
        <p:blipFill rotWithShape="1">
          <a:blip r:embed="rId3">
            <a:extLst>
              <a:ext uri="{28A0092B-C50C-407E-A947-70E740481C1C}">
                <a14:useLocalDpi xmlns:a14="http://schemas.microsoft.com/office/drawing/2010/main" val="0"/>
              </a:ext>
            </a:extLst>
          </a:blip>
          <a:srcRect r="35964"/>
          <a:stretch/>
        </p:blipFill>
        <p:spPr>
          <a:xfrm>
            <a:off x="5177688" y="2139128"/>
            <a:ext cx="3883137" cy="4642710"/>
          </a:xfrm>
          <a:prstGeom prst="rect">
            <a:avLst/>
          </a:prstGeom>
          <a:ln>
            <a:solidFill>
              <a:schemeClr val="tx1"/>
            </a:solidFill>
          </a:ln>
        </p:spPr>
      </p:pic>
    </p:spTree>
    <p:extLst>
      <p:ext uri="{BB962C8B-B14F-4D97-AF65-F5344CB8AC3E}">
        <p14:creationId xmlns:p14="http://schemas.microsoft.com/office/powerpoint/2010/main" val="21784893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3A988-EF5E-436E-BE7D-7DE5D13D64CF}"/>
              </a:ext>
            </a:extLst>
          </p:cNvPr>
          <p:cNvSpPr txBox="1"/>
          <p:nvPr/>
        </p:nvSpPr>
        <p:spPr>
          <a:xfrm flipH="1">
            <a:off x="908072" y="187785"/>
            <a:ext cx="7602380" cy="854080"/>
          </a:xfrm>
          <a:prstGeom prst="rect">
            <a:avLst/>
          </a:prstGeom>
          <a:noFill/>
        </p:spPr>
        <p:txBody>
          <a:bodyPr wrap="square" rtlCol="0">
            <a:spAutoFit/>
          </a:bodyPr>
          <a:lstStyle/>
          <a:p>
            <a:pPr algn="ctr"/>
            <a:r>
              <a:rPr lang="en-US" sz="4950" b="1" dirty="0">
                <a:latin typeface="Aharoni" panose="02010803020104030203" pitchFamily="2" charset="-79"/>
                <a:cs typeface="Aharoni" panose="02010803020104030203" pitchFamily="2" charset="-79"/>
              </a:rPr>
              <a:t>What is a strategy?</a:t>
            </a:r>
            <a:endParaRPr lang="en-US" sz="1350"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CEE586C4-3102-49CF-9A0E-C2F5721EB85A}"/>
              </a:ext>
            </a:extLst>
          </p:cNvPr>
          <p:cNvSpPr txBox="1"/>
          <p:nvPr/>
        </p:nvSpPr>
        <p:spPr>
          <a:xfrm>
            <a:off x="1343391" y="968994"/>
            <a:ext cx="6457217" cy="830997"/>
          </a:xfrm>
          <a:prstGeom prst="rect">
            <a:avLst/>
          </a:prstGeom>
          <a:noFill/>
        </p:spPr>
        <p:txBody>
          <a:bodyPr wrap="none" rtlCol="0">
            <a:spAutoFit/>
          </a:bodyPr>
          <a:lstStyle/>
          <a:p>
            <a:pPr algn="ctr"/>
            <a:r>
              <a:rPr lang="en-US" sz="2400" b="1" dirty="0">
                <a:solidFill>
                  <a:srgbClr val="FF0000"/>
                </a:solidFill>
                <a:latin typeface="Aharoni" panose="02010803020104030203" pitchFamily="2" charset="-79"/>
                <a:cs typeface="Aharoni" panose="02010803020104030203" pitchFamily="2" charset="-79"/>
              </a:rPr>
              <a:t>A plan of action or policy </a:t>
            </a:r>
            <a:br>
              <a:rPr lang="en-US" sz="2400" b="1" dirty="0">
                <a:solidFill>
                  <a:srgbClr val="FF0000"/>
                </a:solidFill>
                <a:latin typeface="Aharoni" panose="02010803020104030203" pitchFamily="2" charset="-79"/>
                <a:cs typeface="Aharoni" panose="02010803020104030203" pitchFamily="2" charset="-79"/>
              </a:rPr>
            </a:br>
            <a:r>
              <a:rPr lang="en-US" sz="2400" b="1" dirty="0">
                <a:solidFill>
                  <a:srgbClr val="FF0000"/>
                </a:solidFill>
                <a:latin typeface="Aharoni" panose="02010803020104030203" pitchFamily="2" charset="-79"/>
                <a:cs typeface="Aharoni" panose="02010803020104030203" pitchFamily="2" charset="-79"/>
              </a:rPr>
              <a:t>designed to achieve a major or overall aim</a:t>
            </a:r>
          </a:p>
        </p:txBody>
      </p:sp>
      <p:pic>
        <p:nvPicPr>
          <p:cNvPr id="7" name="Picture 6" descr="A picture containing car, outdoor, trunk&#10;&#10;Description automatically generated">
            <a:extLst>
              <a:ext uri="{FF2B5EF4-FFF2-40B4-BE49-F238E27FC236}">
                <a16:creationId xmlns:a16="http://schemas.microsoft.com/office/drawing/2014/main" id="{7AA9B019-7960-4A56-A6AD-9C72A434C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48" y="1946860"/>
            <a:ext cx="4277033" cy="2851355"/>
          </a:xfrm>
          <a:prstGeom prst="rect">
            <a:avLst/>
          </a:prstGeom>
          <a:ln>
            <a:solidFill>
              <a:schemeClr val="tx1"/>
            </a:solidFill>
          </a:ln>
        </p:spPr>
      </p:pic>
      <p:pic>
        <p:nvPicPr>
          <p:cNvPr id="9" name="Picture 8">
            <a:extLst>
              <a:ext uri="{FF2B5EF4-FFF2-40B4-BE49-F238E27FC236}">
                <a16:creationId xmlns:a16="http://schemas.microsoft.com/office/drawing/2014/main" id="{D1ED4185-A578-45D3-AC2A-F161E9E5BD25}"/>
              </a:ext>
            </a:extLst>
          </p:cNvPr>
          <p:cNvPicPr>
            <a:picLocks noChangeAspect="1"/>
          </p:cNvPicPr>
          <p:nvPr/>
        </p:nvPicPr>
        <p:blipFill rotWithShape="1">
          <a:blip r:embed="rId3"/>
          <a:srcRect l="16143" t="51088" r="62143" b="22275"/>
          <a:stretch/>
        </p:blipFill>
        <p:spPr>
          <a:xfrm>
            <a:off x="4731203" y="1946860"/>
            <a:ext cx="4291149" cy="2851355"/>
          </a:xfrm>
          <a:prstGeom prst="rect">
            <a:avLst/>
          </a:prstGeom>
          <a:ln>
            <a:solidFill>
              <a:schemeClr val="tx1"/>
            </a:solidFill>
          </a:ln>
        </p:spPr>
      </p:pic>
      <p:sp>
        <p:nvSpPr>
          <p:cNvPr id="10" name="TextBox 9">
            <a:extLst>
              <a:ext uri="{FF2B5EF4-FFF2-40B4-BE49-F238E27FC236}">
                <a16:creationId xmlns:a16="http://schemas.microsoft.com/office/drawing/2014/main" id="{48EF0EA6-70E5-46A7-892A-C95B5F695301}"/>
              </a:ext>
            </a:extLst>
          </p:cNvPr>
          <p:cNvSpPr txBox="1"/>
          <p:nvPr/>
        </p:nvSpPr>
        <p:spPr>
          <a:xfrm>
            <a:off x="549655" y="5103045"/>
            <a:ext cx="3139001" cy="1200329"/>
          </a:xfrm>
          <a:prstGeom prst="rect">
            <a:avLst/>
          </a:prstGeom>
          <a:noFill/>
        </p:spPr>
        <p:txBody>
          <a:bodyPr wrap="none" rtlCol="0">
            <a:spAutoFit/>
          </a:bodyPr>
          <a:lstStyle/>
          <a:p>
            <a:r>
              <a:rPr lang="en-US" sz="2400" b="1" dirty="0">
                <a:latin typeface="Aharoni" panose="02010803020104030203" pitchFamily="2" charset="-79"/>
                <a:cs typeface="Aharoni" panose="02010803020104030203" pitchFamily="2" charset="-79"/>
              </a:rPr>
              <a:t>We need a strategy </a:t>
            </a:r>
          </a:p>
          <a:p>
            <a:r>
              <a:rPr lang="en-US" sz="2400" b="1" dirty="0">
                <a:latin typeface="Aharoni" panose="02010803020104030203" pitchFamily="2" charset="-79"/>
                <a:cs typeface="Aharoni" panose="02010803020104030203" pitchFamily="2" charset="-79"/>
              </a:rPr>
              <a:t>to end poverty </a:t>
            </a:r>
          </a:p>
          <a:p>
            <a:r>
              <a:rPr lang="en-US" sz="2400" b="1" dirty="0">
                <a:latin typeface="Aharoni" panose="02010803020104030203" pitchFamily="2" charset="-79"/>
                <a:cs typeface="Aharoni" panose="02010803020104030203" pitchFamily="2" charset="-79"/>
              </a:rPr>
              <a:t>once and for all</a:t>
            </a:r>
          </a:p>
        </p:txBody>
      </p:sp>
      <p:sp>
        <p:nvSpPr>
          <p:cNvPr id="13" name="TextBox 12">
            <a:extLst>
              <a:ext uri="{FF2B5EF4-FFF2-40B4-BE49-F238E27FC236}">
                <a16:creationId xmlns:a16="http://schemas.microsoft.com/office/drawing/2014/main" id="{BCDEF826-12B6-4A32-B6F0-C46B8AF52A84}"/>
              </a:ext>
            </a:extLst>
          </p:cNvPr>
          <p:cNvSpPr txBox="1"/>
          <p:nvPr/>
        </p:nvSpPr>
        <p:spPr>
          <a:xfrm>
            <a:off x="5608458" y="5103045"/>
            <a:ext cx="3691282" cy="1200329"/>
          </a:xfrm>
          <a:prstGeom prst="rect">
            <a:avLst/>
          </a:prstGeom>
          <a:noFill/>
        </p:spPr>
        <p:txBody>
          <a:bodyPr wrap="square">
            <a:spAutoFit/>
          </a:bodyPr>
          <a:lstStyle/>
          <a:p>
            <a:r>
              <a:rPr lang="en-US" sz="2400" b="1" dirty="0">
                <a:latin typeface="Aharoni" panose="02010803020104030203" pitchFamily="2" charset="-79"/>
                <a:cs typeface="Aharoni" panose="02010803020104030203" pitchFamily="2" charset="-79"/>
              </a:rPr>
              <a:t>We need a strategy </a:t>
            </a:r>
          </a:p>
          <a:p>
            <a:r>
              <a:rPr lang="en-US" sz="2400" b="1" dirty="0">
                <a:latin typeface="Aharoni" panose="02010803020104030203" pitchFamily="2" charset="-79"/>
                <a:cs typeface="Aharoni" panose="02010803020104030203" pitchFamily="2" charset="-79"/>
              </a:rPr>
              <a:t>to end capitalism </a:t>
            </a:r>
          </a:p>
          <a:p>
            <a:r>
              <a:rPr lang="en-US" sz="2400" b="1" dirty="0">
                <a:latin typeface="Aharoni" panose="02010803020104030203" pitchFamily="2" charset="-79"/>
                <a:cs typeface="Aharoni" panose="02010803020104030203" pitchFamily="2" charset="-79"/>
              </a:rPr>
              <a:t>once and for all</a:t>
            </a:r>
          </a:p>
        </p:txBody>
      </p:sp>
      <p:sp>
        <p:nvSpPr>
          <p:cNvPr id="14" name="TextBox 13">
            <a:extLst>
              <a:ext uri="{FF2B5EF4-FFF2-40B4-BE49-F238E27FC236}">
                <a16:creationId xmlns:a16="http://schemas.microsoft.com/office/drawing/2014/main" id="{EC7A628D-5B67-4289-B37E-98CC8AD076CA}"/>
              </a:ext>
            </a:extLst>
          </p:cNvPr>
          <p:cNvSpPr txBox="1"/>
          <p:nvPr/>
        </p:nvSpPr>
        <p:spPr>
          <a:xfrm>
            <a:off x="3638089" y="5287710"/>
            <a:ext cx="1867819" cy="830997"/>
          </a:xfrm>
          <a:prstGeom prst="rect">
            <a:avLst/>
          </a:prstGeom>
          <a:noFill/>
        </p:spPr>
        <p:txBody>
          <a:bodyPr wrap="none" rtlCol="0">
            <a:spAutoFit/>
          </a:bodyPr>
          <a:lstStyle/>
          <a:p>
            <a:r>
              <a:rPr lang="en-US" sz="4800" dirty="0">
                <a:solidFill>
                  <a:srgbClr val="FF0000"/>
                </a:solidFill>
                <a:latin typeface="Aharoni" panose="02010803020104030203" pitchFamily="2" charset="-79"/>
                <a:cs typeface="Aharoni" panose="02010803020104030203" pitchFamily="2" charset="-79"/>
              </a:rPr>
              <a:t>How?</a:t>
            </a:r>
          </a:p>
        </p:txBody>
      </p:sp>
    </p:spTree>
    <p:extLst>
      <p:ext uri="{BB962C8B-B14F-4D97-AF65-F5344CB8AC3E}">
        <p14:creationId xmlns:p14="http://schemas.microsoft.com/office/powerpoint/2010/main" val="306903571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A672E6-AAF9-4E02-AD10-D01FE8700EA1}"/>
              </a:ext>
            </a:extLst>
          </p:cNvPr>
          <p:cNvSpPr txBox="1"/>
          <p:nvPr/>
        </p:nvSpPr>
        <p:spPr>
          <a:xfrm>
            <a:off x="851269" y="616178"/>
            <a:ext cx="7441461" cy="1477328"/>
          </a:xfrm>
          <a:prstGeom prst="rect">
            <a:avLst/>
          </a:prstGeom>
          <a:noFill/>
        </p:spPr>
        <p:txBody>
          <a:bodyPr wrap="none" rtlCol="0">
            <a:spAutoFit/>
          </a:bodyPr>
          <a:lstStyle/>
          <a:p>
            <a:pPr algn="ctr"/>
            <a:r>
              <a:rPr lang="en-US" sz="4500" b="1" dirty="0">
                <a:latin typeface="Aharoni" panose="02010803020104030203" pitchFamily="2" charset="-79"/>
                <a:cs typeface="Aharoni" panose="02010803020104030203" pitchFamily="2" charset="-79"/>
              </a:rPr>
              <a:t>The fundamental dialectic: </a:t>
            </a:r>
          </a:p>
          <a:p>
            <a:pPr algn="ctr"/>
            <a:r>
              <a:rPr lang="en-US" sz="4500" b="1" dirty="0">
                <a:solidFill>
                  <a:srgbClr val="FF0000"/>
                </a:solidFill>
                <a:latin typeface="Aharoni" panose="02010803020104030203" pitchFamily="2" charset="-79"/>
                <a:cs typeface="Aharoni" panose="02010803020104030203" pitchFamily="2" charset="-79"/>
              </a:rPr>
              <a:t>Reform vs. Revolution</a:t>
            </a:r>
          </a:p>
        </p:txBody>
      </p:sp>
      <p:pic>
        <p:nvPicPr>
          <p:cNvPr id="4" name="Picture 3" descr="Diagram, text, schematic&#10;&#10;Description automatically generated">
            <a:extLst>
              <a:ext uri="{FF2B5EF4-FFF2-40B4-BE49-F238E27FC236}">
                <a16:creationId xmlns:a16="http://schemas.microsoft.com/office/drawing/2014/main" id="{F49082CD-EF98-4DC1-ADCB-94A5C0A78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098" y="2479628"/>
            <a:ext cx="4754983" cy="3694750"/>
          </a:xfrm>
          <a:prstGeom prst="rect">
            <a:avLst/>
          </a:prstGeom>
          <a:ln>
            <a:solidFill>
              <a:schemeClr val="tx1"/>
            </a:solidFill>
          </a:ln>
        </p:spPr>
      </p:pic>
      <p:pic>
        <p:nvPicPr>
          <p:cNvPr id="6" name="Picture 5" descr="A picture containing text, clipart&#10;&#10;Description automatically generated">
            <a:extLst>
              <a:ext uri="{FF2B5EF4-FFF2-40B4-BE49-F238E27FC236}">
                <a16:creationId xmlns:a16="http://schemas.microsoft.com/office/drawing/2014/main" id="{37E67C24-BE15-4495-87D8-3936E4824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83" y="2447654"/>
            <a:ext cx="3668880" cy="3726723"/>
          </a:xfrm>
          <a:prstGeom prst="rect">
            <a:avLst/>
          </a:prstGeom>
          <a:ln>
            <a:solidFill>
              <a:schemeClr val="tx1"/>
            </a:solidFill>
          </a:ln>
        </p:spPr>
      </p:pic>
    </p:spTree>
    <p:extLst>
      <p:ext uri="{BB962C8B-B14F-4D97-AF65-F5344CB8AC3E}">
        <p14:creationId xmlns:p14="http://schemas.microsoft.com/office/powerpoint/2010/main" val="290347240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FCF22C-04EA-4381-87CC-25EDEA8E412B}"/>
              </a:ext>
            </a:extLst>
          </p:cNvPr>
          <p:cNvSpPr txBox="1"/>
          <p:nvPr/>
        </p:nvSpPr>
        <p:spPr>
          <a:xfrm>
            <a:off x="3723014" y="765896"/>
            <a:ext cx="5349241" cy="5755422"/>
          </a:xfrm>
          <a:prstGeom prst="rect">
            <a:avLst/>
          </a:prstGeom>
          <a:noFill/>
        </p:spPr>
        <p:txBody>
          <a:bodyPr wrap="square">
            <a:spAutoFit/>
          </a:bodyPr>
          <a:lstStyle/>
          <a:p>
            <a:r>
              <a:rPr lang="en-US" sz="4400" b="1" dirty="0">
                <a:solidFill>
                  <a:srgbClr val="FF0000"/>
                </a:solidFill>
                <a:latin typeface="Aharoni" panose="02010803020104030203" pitchFamily="2" charset="-79"/>
                <a:cs typeface="Aharoni" panose="02010803020104030203" pitchFamily="2" charset="-79"/>
              </a:rPr>
              <a:t>Why socialism?</a:t>
            </a:r>
          </a:p>
          <a:p>
            <a:r>
              <a:rPr lang="en-US" dirty="0">
                <a:latin typeface="Aharoni" panose="02010803020104030203" pitchFamily="2" charset="-79"/>
                <a:cs typeface="Aharoni" panose="02010803020104030203" pitchFamily="2" charset="-79"/>
              </a:rPr>
              <a:t>I am convinced there is only </a:t>
            </a:r>
            <a:r>
              <a:rPr lang="en-US" i="1" dirty="0">
                <a:latin typeface="Aharoni" panose="02010803020104030203" pitchFamily="2" charset="-79"/>
                <a:cs typeface="Aharoni" panose="02010803020104030203" pitchFamily="2" charset="-79"/>
              </a:rPr>
              <a:t>one </a:t>
            </a:r>
            <a:r>
              <a:rPr lang="en-US" dirty="0">
                <a:latin typeface="Aharoni" panose="02010803020104030203" pitchFamily="2" charset="-79"/>
                <a:cs typeface="Aharoni" panose="02010803020104030203" pitchFamily="2" charset="-79"/>
              </a:rPr>
              <a:t>way to eliminate these grave evils, namely through the establishment of a socialist economy, accompanied by an educational system which would be oriented toward social goals. In such an economy, the means of production are owned by society itself and are utilized in a planned fashion. A planned economy, which adjusts production to the needs of the community, would distribute the work to be done among all those able to work and would guarantee a livelihood to every man, woman, and child. The education of the individual, in addition to promoting his own innate abilities, would attempt to develop in him a sense of responsibility for his fellow men in place of the glorification of power and success in our present society.—</a:t>
            </a:r>
            <a:r>
              <a:rPr lang="en-US" b="1" dirty="0">
                <a:solidFill>
                  <a:srgbClr val="FF0000"/>
                </a:solidFill>
                <a:latin typeface="Aharoni" panose="02010803020104030203" pitchFamily="2" charset="-79"/>
                <a:cs typeface="Aharoni" panose="02010803020104030203" pitchFamily="2" charset="-79"/>
              </a:rPr>
              <a:t>Albert Einstein</a:t>
            </a:r>
          </a:p>
        </p:txBody>
      </p:sp>
      <p:pic>
        <p:nvPicPr>
          <p:cNvPr id="3" name="Picture 2" descr="Chart, table&#10;&#10;Description automatically generated">
            <a:extLst>
              <a:ext uri="{FF2B5EF4-FFF2-40B4-BE49-F238E27FC236}">
                <a16:creationId xmlns:a16="http://schemas.microsoft.com/office/drawing/2014/main" id="{6FA065E8-8593-4AB2-B61A-EE9EED7DB979}"/>
              </a:ext>
            </a:extLst>
          </p:cNvPr>
          <p:cNvPicPr>
            <a:picLocks noChangeAspect="1"/>
          </p:cNvPicPr>
          <p:nvPr/>
        </p:nvPicPr>
        <p:blipFill rotWithShape="1">
          <a:blip r:embed="rId2">
            <a:extLst>
              <a:ext uri="{28A0092B-C50C-407E-A947-70E740481C1C}">
                <a14:useLocalDpi xmlns:a14="http://schemas.microsoft.com/office/drawing/2010/main" val="0"/>
              </a:ext>
            </a:extLst>
          </a:blip>
          <a:srcRect b="39428"/>
          <a:stretch/>
        </p:blipFill>
        <p:spPr>
          <a:xfrm>
            <a:off x="59860" y="914404"/>
            <a:ext cx="3664811" cy="3422236"/>
          </a:xfrm>
          <a:prstGeom prst="rect">
            <a:avLst/>
          </a:prstGeom>
          <a:ln>
            <a:solidFill>
              <a:schemeClr val="tx1"/>
            </a:solidFill>
          </a:ln>
        </p:spPr>
      </p:pic>
      <p:pic>
        <p:nvPicPr>
          <p:cNvPr id="5" name="Picture 4" descr="Chart, table&#10;&#10;Description automatically generated">
            <a:extLst>
              <a:ext uri="{FF2B5EF4-FFF2-40B4-BE49-F238E27FC236}">
                <a16:creationId xmlns:a16="http://schemas.microsoft.com/office/drawing/2014/main" id="{EA6203A0-B0F2-4CDE-9ABA-EBD78A8F4B14}"/>
              </a:ext>
            </a:extLst>
          </p:cNvPr>
          <p:cNvPicPr>
            <a:picLocks noChangeAspect="1"/>
          </p:cNvPicPr>
          <p:nvPr/>
        </p:nvPicPr>
        <p:blipFill rotWithShape="1">
          <a:blip r:embed="rId2">
            <a:extLst>
              <a:ext uri="{28A0092B-C50C-407E-A947-70E740481C1C}">
                <a14:useLocalDpi xmlns:a14="http://schemas.microsoft.com/office/drawing/2010/main" val="0"/>
              </a:ext>
            </a:extLst>
          </a:blip>
          <a:srcRect t="62504"/>
          <a:stretch/>
        </p:blipFill>
        <p:spPr>
          <a:xfrm>
            <a:off x="50529" y="4282754"/>
            <a:ext cx="3680460" cy="2127539"/>
          </a:xfrm>
          <a:prstGeom prst="rect">
            <a:avLst/>
          </a:prstGeom>
          <a:ln>
            <a:solidFill>
              <a:schemeClr val="tx1"/>
            </a:solidFill>
          </a:ln>
        </p:spPr>
      </p:pic>
      <p:pic>
        <p:nvPicPr>
          <p:cNvPr id="10" name="Picture 9">
            <a:extLst>
              <a:ext uri="{FF2B5EF4-FFF2-40B4-BE49-F238E27FC236}">
                <a16:creationId xmlns:a16="http://schemas.microsoft.com/office/drawing/2014/main" id="{605F7708-16C5-4B53-A0EF-D5A9A27CC3DF}"/>
              </a:ext>
            </a:extLst>
          </p:cNvPr>
          <p:cNvPicPr>
            <a:picLocks noChangeAspect="1"/>
          </p:cNvPicPr>
          <p:nvPr/>
        </p:nvPicPr>
        <p:blipFill rotWithShape="1">
          <a:blip r:embed="rId3">
            <a:extLst>
              <a:ext uri="{28A0092B-C50C-407E-A947-70E740481C1C}">
                <a14:useLocalDpi xmlns:a14="http://schemas.microsoft.com/office/drawing/2010/main" val="0"/>
              </a:ext>
            </a:extLst>
          </a:blip>
          <a:srcRect l="17967" r="18163" b="13396"/>
          <a:stretch/>
        </p:blipFill>
        <p:spPr>
          <a:xfrm>
            <a:off x="7910607" y="79239"/>
            <a:ext cx="1183707" cy="1203791"/>
          </a:xfrm>
          <a:prstGeom prst="rect">
            <a:avLst/>
          </a:prstGeom>
          <a:ln>
            <a:solidFill>
              <a:schemeClr val="tx1"/>
            </a:solidFill>
          </a:ln>
        </p:spPr>
      </p:pic>
    </p:spTree>
    <p:extLst>
      <p:ext uri="{BB962C8B-B14F-4D97-AF65-F5344CB8AC3E}">
        <p14:creationId xmlns:p14="http://schemas.microsoft.com/office/powerpoint/2010/main" val="24556805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40DAF-B125-465A-A5AD-DE8149A458C6}"/>
              </a:ext>
            </a:extLst>
          </p:cNvPr>
          <p:cNvSpPr txBox="1"/>
          <p:nvPr/>
        </p:nvSpPr>
        <p:spPr>
          <a:xfrm>
            <a:off x="266154" y="83975"/>
            <a:ext cx="8456161" cy="4616648"/>
          </a:xfrm>
          <a:prstGeom prst="rect">
            <a:avLst/>
          </a:prstGeom>
          <a:noFill/>
        </p:spPr>
        <p:txBody>
          <a:bodyPr wrap="none" rtlCol="0">
            <a:spAutoFit/>
          </a:bodyPr>
          <a:lstStyle/>
          <a:p>
            <a:r>
              <a:rPr lang="en-US" sz="9600" b="1" dirty="0">
                <a:solidFill>
                  <a:srgbClr val="FF0000"/>
                </a:solidFill>
                <a:latin typeface="Aharoni" panose="02010803020104030203" pitchFamily="2" charset="-79"/>
                <a:cs typeface="Aharoni" panose="02010803020104030203" pitchFamily="2" charset="-79"/>
              </a:rPr>
              <a:t>Strategic tools</a:t>
            </a:r>
            <a:endParaRPr lang="en-US" sz="4950" b="1" dirty="0">
              <a:latin typeface="Aharoni" panose="02010803020104030203" pitchFamily="2" charset="-79"/>
              <a:cs typeface="Aharoni" panose="02010803020104030203" pitchFamily="2" charset="-79"/>
            </a:endParaRPr>
          </a:p>
          <a:p>
            <a:r>
              <a:rPr lang="en-US" sz="4950" b="1" dirty="0">
                <a:latin typeface="Aharoni" panose="02010803020104030203" pitchFamily="2" charset="-79"/>
                <a:cs typeface="Aharoni" panose="02010803020104030203" pitchFamily="2" charset="-79"/>
              </a:rPr>
              <a:t>1.A vision</a:t>
            </a:r>
          </a:p>
          <a:p>
            <a:r>
              <a:rPr lang="en-US" sz="4950" b="1" dirty="0">
                <a:latin typeface="Aharoni" panose="02010803020104030203" pitchFamily="2" charset="-79"/>
                <a:cs typeface="Aharoni" panose="02010803020104030203" pitchFamily="2" charset="-79"/>
              </a:rPr>
              <a:t>2.Organization</a:t>
            </a:r>
          </a:p>
          <a:p>
            <a:r>
              <a:rPr lang="en-US" sz="4950" b="1" dirty="0">
                <a:latin typeface="Aharoni" panose="02010803020104030203" pitchFamily="2" charset="-79"/>
                <a:cs typeface="Aharoni" panose="02010803020104030203" pitchFamily="2" charset="-79"/>
              </a:rPr>
              <a:t>3.Leadership</a:t>
            </a:r>
          </a:p>
          <a:p>
            <a:r>
              <a:rPr lang="en-US" sz="4950" b="1" dirty="0">
                <a:latin typeface="Aharoni" panose="02010803020104030203" pitchFamily="2" charset="-79"/>
                <a:cs typeface="Aharoni" panose="02010803020104030203" pitchFamily="2" charset="-79"/>
              </a:rPr>
              <a:t>4.A plan</a:t>
            </a:r>
          </a:p>
        </p:txBody>
      </p:sp>
      <p:pic>
        <p:nvPicPr>
          <p:cNvPr id="3" name="Picture 2" descr="Text&#10;&#10;Description automatically generated with low confidence">
            <a:extLst>
              <a:ext uri="{FF2B5EF4-FFF2-40B4-BE49-F238E27FC236}">
                <a16:creationId xmlns:a16="http://schemas.microsoft.com/office/drawing/2014/main" id="{37239B64-0E2F-46A5-9330-8E7280E01D29}"/>
              </a:ext>
            </a:extLst>
          </p:cNvPr>
          <p:cNvPicPr>
            <a:picLocks noChangeAspect="1"/>
          </p:cNvPicPr>
          <p:nvPr/>
        </p:nvPicPr>
        <p:blipFill rotWithShape="1">
          <a:blip r:embed="rId2">
            <a:extLst>
              <a:ext uri="{28A0092B-C50C-407E-A947-70E740481C1C}">
                <a14:useLocalDpi xmlns:a14="http://schemas.microsoft.com/office/drawing/2010/main" val="0"/>
              </a:ext>
            </a:extLst>
          </a:blip>
          <a:srcRect t="3979" b="4175"/>
          <a:stretch/>
        </p:blipFill>
        <p:spPr>
          <a:xfrm>
            <a:off x="4774969" y="1595303"/>
            <a:ext cx="4301289" cy="1965782"/>
          </a:xfrm>
          <a:prstGeom prst="rect">
            <a:avLst/>
          </a:prstGeom>
          <a:ln>
            <a:solidFill>
              <a:schemeClr val="tx1"/>
            </a:solidFill>
          </a:ln>
        </p:spPr>
      </p:pic>
      <p:pic>
        <p:nvPicPr>
          <p:cNvPr id="7" name="Picture 6" descr="Text, whiteboard&#10;&#10;Description automatically generated">
            <a:extLst>
              <a:ext uri="{FF2B5EF4-FFF2-40B4-BE49-F238E27FC236}">
                <a16:creationId xmlns:a16="http://schemas.microsoft.com/office/drawing/2014/main" id="{EB3301CE-C2AE-4EAC-A63B-9F8364152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99" y="3638150"/>
            <a:ext cx="4320659" cy="2659906"/>
          </a:xfrm>
          <a:prstGeom prst="rect">
            <a:avLst/>
          </a:prstGeom>
          <a:ln>
            <a:solidFill>
              <a:schemeClr val="tx1"/>
            </a:solidFill>
          </a:ln>
        </p:spPr>
      </p:pic>
      <p:pic>
        <p:nvPicPr>
          <p:cNvPr id="9" name="Picture 8" descr="A picture containing shape&#10;&#10;Description automatically generated">
            <a:extLst>
              <a:ext uri="{FF2B5EF4-FFF2-40B4-BE49-F238E27FC236}">
                <a16:creationId xmlns:a16="http://schemas.microsoft.com/office/drawing/2014/main" id="{E8A01D7D-0815-48B5-BC8D-8B592FFA9ECA}"/>
              </a:ext>
            </a:extLst>
          </p:cNvPr>
          <p:cNvPicPr>
            <a:picLocks noChangeAspect="1"/>
          </p:cNvPicPr>
          <p:nvPr/>
        </p:nvPicPr>
        <p:blipFill rotWithShape="1">
          <a:blip r:embed="rId4">
            <a:extLst>
              <a:ext uri="{28A0092B-C50C-407E-A947-70E740481C1C}">
                <a14:useLocalDpi xmlns:a14="http://schemas.microsoft.com/office/drawing/2010/main" val="0"/>
              </a:ext>
            </a:extLst>
          </a:blip>
          <a:srcRect b="9571"/>
          <a:stretch/>
        </p:blipFill>
        <p:spPr>
          <a:xfrm>
            <a:off x="2550867" y="4700623"/>
            <a:ext cx="1858875" cy="1810278"/>
          </a:xfrm>
          <a:prstGeom prst="rect">
            <a:avLst/>
          </a:prstGeom>
          <a:ln>
            <a:solidFill>
              <a:schemeClr val="tx1"/>
            </a:solidFill>
          </a:ln>
        </p:spPr>
      </p:pic>
      <p:pic>
        <p:nvPicPr>
          <p:cNvPr id="11" name="Picture 10" descr="Icon&#10;&#10;Description automatically generated">
            <a:extLst>
              <a:ext uri="{FF2B5EF4-FFF2-40B4-BE49-F238E27FC236}">
                <a16:creationId xmlns:a16="http://schemas.microsoft.com/office/drawing/2014/main" id="{93F46156-9369-4BB3-AA11-1F199A351E41}"/>
              </a:ext>
            </a:extLst>
          </p:cNvPr>
          <p:cNvPicPr>
            <a:picLocks noChangeAspect="1"/>
          </p:cNvPicPr>
          <p:nvPr/>
        </p:nvPicPr>
        <p:blipFill rotWithShape="1">
          <a:blip r:embed="rId5">
            <a:extLst>
              <a:ext uri="{28A0092B-C50C-407E-A947-70E740481C1C}">
                <a14:useLocalDpi xmlns:a14="http://schemas.microsoft.com/office/drawing/2010/main" val="0"/>
              </a:ext>
            </a:extLst>
          </a:blip>
          <a:srcRect b="7473"/>
          <a:stretch/>
        </p:blipFill>
        <p:spPr>
          <a:xfrm>
            <a:off x="492910" y="5120500"/>
            <a:ext cx="1712101" cy="1584161"/>
          </a:xfrm>
          <a:prstGeom prst="rect">
            <a:avLst/>
          </a:prstGeom>
          <a:ln>
            <a:solidFill>
              <a:schemeClr val="tx1"/>
            </a:solidFill>
          </a:ln>
        </p:spPr>
      </p:pic>
    </p:spTree>
    <p:extLst>
      <p:ext uri="{BB962C8B-B14F-4D97-AF65-F5344CB8AC3E}">
        <p14:creationId xmlns:p14="http://schemas.microsoft.com/office/powerpoint/2010/main" val="197796949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17376</TotalTime>
  <Words>739</Words>
  <Application>Microsoft Office PowerPoint</Application>
  <PresentationFormat>On-screen Show (4:3)</PresentationFormat>
  <Paragraphs>103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Kate</dc:creator>
  <cp:lastModifiedBy>Williams, Kate</cp:lastModifiedBy>
  <cp:revision>55</cp:revision>
  <cp:lastPrinted>2021-05-26T15:08:27Z</cp:lastPrinted>
  <dcterms:created xsi:type="dcterms:W3CDTF">2021-05-15T13:27:28Z</dcterms:created>
  <dcterms:modified xsi:type="dcterms:W3CDTF">2021-05-29T19:44:26Z</dcterms:modified>
</cp:coreProperties>
</file>